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80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embeddedFontLst>
    <p:embeddedFont>
      <p:font typeface="Crimson Text" panose="02000503000000000000" pitchFamily="2" charset="77"/>
      <p:regular r:id="rId35"/>
      <p:bold r:id="rId36"/>
      <p:italic r:id="rId37"/>
      <p:boldItalic r:id="rId38"/>
    </p:embeddedFont>
    <p:embeddedFont>
      <p:font typeface="Josefin Sans" pitchFamily="2" charset="77"/>
      <p:regular r:id="rId39"/>
    </p:embeddedFont>
    <p:embeddedFont>
      <p:font typeface="Lato" panose="020F0502020204030203" pitchFamily="34" charset="0"/>
      <p:regular r:id="rId40"/>
    </p:embeddedFont>
    <p:embeddedFont>
      <p:font typeface="Merriweather Light" panose="020F0302020204030204" pitchFamily="34" charset="0"/>
      <p:regular r:id="rId41"/>
      <p:bold r:id="rId42"/>
      <p:italic r:id="rId43"/>
      <p:boldItalic r:id="rId44"/>
    </p:embeddedFont>
    <p:embeddedFont>
      <p:font typeface="Montserrat" pitchFamily="2" charset="77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Open Sans SemiBold" panose="020F0502020204030204" pitchFamily="34" charset="0"/>
      <p:regular r:id="rId53"/>
      <p:bold r:id="rId54"/>
      <p:italic r:id="rId55"/>
      <p:boldItalic r:id="rId56"/>
    </p:embeddedFont>
    <p:embeddedFont>
      <p:font typeface="Raleway" pitchFamily="2" charset="77"/>
      <p:regular r:id="rId57"/>
      <p:bold r:id="rId58"/>
      <p:italic r:id="rId59"/>
      <p:boldItalic r:id="rId60"/>
    </p:embeddedFont>
    <p:embeddedFont>
      <p:font typeface="Raleway Thin" panose="020F0302020204030204" pitchFamily="34" charset="0"/>
      <p:regular r:id="rId61"/>
      <p:bold r:id="rId62"/>
      <p:italic r:id="rId63"/>
      <p:boldItalic r:id="rId64"/>
    </p:embeddedFont>
    <p:embeddedFont>
      <p:font typeface="Russo One" panose="02000503050000020004" pitchFamily="2" charset="0"/>
      <p:regular r:id="rId65"/>
    </p:embeddedFont>
    <p:embeddedFont>
      <p:font typeface="Vidaloka" panose="02000504000000020004" pitchFamily="2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D1FAF3E-88F8-4BAE-B604-05288CCA5222}">
  <a:tblStyle styleId="{FD1FAF3E-88F8-4BAE-B604-05288CCA52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font" Target="fonts/font32.fntdata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Relationship Id="rId34" Type="http://schemas.openxmlformats.org/officeDocument/2006/relationships/notesMaster" Target="notesMasters/notes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d4aad116c_0_2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ed4aad116c_0_2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gee7691121d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7" name="Google Shape;1687;gee7691121d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4" name="Google Shape;1694;geb7a32cd1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5" name="Google Shape;1695;geb7a32cd1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f0433e6c04_4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f0433e6c04_4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gf0433e6c04_4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4" name="Google Shape;1714;gf0433e6c04_4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ee19e070e2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ee19e070e2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5" name="Google Shape;1745;geeaf22a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6" name="Google Shape;1746;geeaf22a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" name="Google Shape;1753;gf0433e6c04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4" name="Google Shape;1754;gf0433e6c04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5" name="Google Shape;1765;gf029754f9e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6" name="Google Shape;1766;gf029754f9e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f029754f9e_4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f029754f9e_4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geb7a32cd1c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8" name="Google Shape;1798;geb7a32cd1c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gee7691121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6" name="Google Shape;1566;gee7691121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eeac2bbb00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eeac2bbb00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f01fe508f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f01fe508f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5" name="Google Shape;1825;gef489cf97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6" name="Google Shape;1826;gef489cf97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gf01fe508fa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6" name="Google Shape;1836;gf01fe508fa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gf01fe508f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9" name="Google Shape;1849;gf01fe508f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Insert animation here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f01fe508fa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f01fe508fa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f01fe508fa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f01fe508fa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https://fraser.stlouisfed.org/files/docs/historical/frbrich/econbrief/frbrich_eb_13-12.pdf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gf01fe508fa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7" name="Google Shape;1897;gf01fe508fa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https://fraser.stlouisfed.org/files/docs/historical/frbrich/econbrief/frbrich_eb_13-12.pdf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f01fe508fa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f01fe508fa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gf01fe508fa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6" name="Google Shape;1926;gf01fe508fa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2" name="Google Shape;1602;gef150f3d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3" name="Google Shape;1603;gef150f3d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gf01fe508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0" name="Google Shape;1940;gf01fe508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gf01fe508fa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0" name="Google Shape;1950;gf01fe508fa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gf0433e6c04_1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7" name="Google Shape;1957;gf0433e6c04_1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gf029754f9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0" name="Google Shape;1610;gf029754f9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f029754f9e_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f029754f9e_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f029754f9e_8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f029754f9e_8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gf029754f9e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2" name="Google Shape;1652;gf029754f9e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gf029754f9e_5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5" name="Google Shape;1665;gf029754f9e_5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gef150f3db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0" name="Google Shape;1680;gef150f3db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39975" y="1324500"/>
            <a:ext cx="7064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Raleway"/>
              <a:buNone/>
              <a:defRPr sz="65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040000" y="3377100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1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13;p2"/>
          <p:cNvCxnSpPr/>
          <p:nvPr/>
        </p:nvCxnSpPr>
        <p:spPr>
          <a:xfrm flipH="1">
            <a:off x="-257975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14;p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 flipH="1">
            <a:off x="6467450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497763"/>
            <a:ext cx="7717500" cy="16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subTitle" idx="1"/>
          </p:nvPr>
        </p:nvSpPr>
        <p:spPr>
          <a:xfrm>
            <a:off x="1514325" y="3278788"/>
            <a:ext cx="6120300" cy="37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78" name="Google Shape;78;p1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9" name="Google Shape;79;p1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" name="Google Shape;80;p11"/>
          <p:cNvCxnSpPr/>
          <p:nvPr/>
        </p:nvCxnSpPr>
        <p:spPr>
          <a:xfrm>
            <a:off x="-250225" y="4076450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1" name="Google Shape;81;p11"/>
          <p:cNvCxnSpPr/>
          <p:nvPr/>
        </p:nvCxnSpPr>
        <p:spPr>
          <a:xfrm>
            <a:off x="7441150" y="-48375"/>
            <a:ext cx="1926900" cy="1161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2" name="Google Shape;8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CUSTOM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58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50010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ubTitle" idx="2"/>
          </p:nvPr>
        </p:nvSpPr>
        <p:spPr>
          <a:xfrm>
            <a:off x="50010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3"/>
          </p:nvPr>
        </p:nvSpPr>
        <p:spPr>
          <a:xfrm>
            <a:off x="1655200" y="19429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4"/>
          </p:nvPr>
        </p:nvSpPr>
        <p:spPr>
          <a:xfrm>
            <a:off x="1655200" y="2255100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5"/>
          </p:nvPr>
        </p:nvSpPr>
        <p:spPr>
          <a:xfrm>
            <a:off x="50010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6"/>
          </p:nvPr>
        </p:nvSpPr>
        <p:spPr>
          <a:xfrm>
            <a:off x="500100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7"/>
          </p:nvPr>
        </p:nvSpPr>
        <p:spPr>
          <a:xfrm>
            <a:off x="1655200" y="3723950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400"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8"/>
          </p:nvPr>
        </p:nvSpPr>
        <p:spPr>
          <a:xfrm>
            <a:off x="1655250" y="4036125"/>
            <a:ext cx="2486100" cy="6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title" idx="9" hasCustomPrompt="1"/>
          </p:nvPr>
        </p:nvSpPr>
        <p:spPr>
          <a:xfrm>
            <a:off x="23786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6" name="Google Shape;96;p13"/>
          <p:cNvSpPr txBox="1">
            <a:spLocks noGrp="1"/>
          </p:cNvSpPr>
          <p:nvPr>
            <p:ph type="title" idx="13" hasCustomPrompt="1"/>
          </p:nvPr>
        </p:nvSpPr>
        <p:spPr>
          <a:xfrm>
            <a:off x="5724450" y="130358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3"/>
          <p:cNvSpPr txBox="1">
            <a:spLocks noGrp="1"/>
          </p:cNvSpPr>
          <p:nvPr>
            <p:ph type="title" idx="14" hasCustomPrompt="1"/>
          </p:nvPr>
        </p:nvSpPr>
        <p:spPr>
          <a:xfrm>
            <a:off x="237870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3"/>
          <p:cNvSpPr txBox="1">
            <a:spLocks noGrp="1"/>
          </p:cNvSpPr>
          <p:nvPr>
            <p:ph type="title" idx="15" hasCustomPrompt="1"/>
          </p:nvPr>
        </p:nvSpPr>
        <p:spPr>
          <a:xfrm>
            <a:off x="5724450" y="3082738"/>
            <a:ext cx="1039200" cy="6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38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99" name="Google Shape;99;p1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2410500" y="2932775"/>
            <a:ext cx="4323000" cy="49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Crimson Text"/>
              <a:buNone/>
              <a:defRPr sz="4800">
                <a:latin typeface="Crimson Text"/>
                <a:ea typeface="Crimson Text"/>
                <a:cs typeface="Crimson Text"/>
                <a:sym typeface="Crimson Text"/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1"/>
          </p:nvPr>
        </p:nvSpPr>
        <p:spPr>
          <a:xfrm>
            <a:off x="1842900" y="1661963"/>
            <a:ext cx="5458200" cy="99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05" name="Google Shape;105;p1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6" name="Google Shape;106;p1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7" name="Google Shape;107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3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1994850" y="1697488"/>
            <a:ext cx="5154300" cy="112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subTitle" idx="1"/>
          </p:nvPr>
        </p:nvSpPr>
        <p:spPr>
          <a:xfrm>
            <a:off x="2299500" y="2972150"/>
            <a:ext cx="4545000" cy="5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11" name="Google Shape;111;p1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" name="Google Shape;112;p1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7" name="Google Shape;117;p1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" name="Google Shape;118;p16"/>
          <p:cNvCxnSpPr/>
          <p:nvPr/>
        </p:nvCxnSpPr>
        <p:spPr>
          <a:xfrm>
            <a:off x="7207350" y="-153175"/>
            <a:ext cx="2120400" cy="1273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4956100" y="2467375"/>
            <a:ext cx="24753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title" idx="2" hasCustomPrompt="1"/>
          </p:nvPr>
        </p:nvSpPr>
        <p:spPr>
          <a:xfrm>
            <a:off x="4956100" y="14023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123" name="Google Shape;123;p17"/>
          <p:cNvSpPr txBox="1">
            <a:spLocks noGrp="1"/>
          </p:cNvSpPr>
          <p:nvPr>
            <p:ph type="subTitle" idx="1"/>
          </p:nvPr>
        </p:nvSpPr>
        <p:spPr>
          <a:xfrm>
            <a:off x="4956100" y="3116275"/>
            <a:ext cx="2475300" cy="62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24" name="Google Shape;124;p1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6" name="Google Shape;126;p17"/>
          <p:cNvCxnSpPr/>
          <p:nvPr/>
        </p:nvCxnSpPr>
        <p:spPr>
          <a:xfrm>
            <a:off x="-209600" y="2402450"/>
            <a:ext cx="3144300" cy="27897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3_1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1043725" y="1185550"/>
            <a:ext cx="3123000" cy="201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subTitle" idx="1"/>
          </p:nvPr>
        </p:nvSpPr>
        <p:spPr>
          <a:xfrm>
            <a:off x="1043725" y="3360938"/>
            <a:ext cx="3013500" cy="78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cxnSp>
        <p:nvCxnSpPr>
          <p:cNvPr id="131" name="Google Shape;131;p1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2" name="Google Shape;132;p1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3" name="Google Shape;133;p18"/>
          <p:cNvCxnSpPr/>
          <p:nvPr/>
        </p:nvCxnSpPr>
        <p:spPr>
          <a:xfrm>
            <a:off x="5322650" y="-80625"/>
            <a:ext cx="4005000" cy="2007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4" name="Google Shape;13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4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subTitle" idx="1"/>
          </p:nvPr>
        </p:nvSpPr>
        <p:spPr>
          <a:xfrm>
            <a:off x="3509000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subTitle" idx="2"/>
          </p:nvPr>
        </p:nvSpPr>
        <p:spPr>
          <a:xfrm>
            <a:off x="350902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ubTitle" idx="3"/>
          </p:nvPr>
        </p:nvSpPr>
        <p:spPr>
          <a:xfrm>
            <a:off x="953025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ubTitle" idx="4"/>
          </p:nvPr>
        </p:nvSpPr>
        <p:spPr>
          <a:xfrm>
            <a:off x="95312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9"/>
          <p:cNvSpPr txBox="1">
            <a:spLocks noGrp="1"/>
          </p:cNvSpPr>
          <p:nvPr>
            <p:ph type="subTitle" idx="5"/>
          </p:nvPr>
        </p:nvSpPr>
        <p:spPr>
          <a:xfrm>
            <a:off x="6064875" y="2636125"/>
            <a:ext cx="212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1" name="Google Shape;141;p19"/>
          <p:cNvSpPr txBox="1">
            <a:spLocks noGrp="1"/>
          </p:cNvSpPr>
          <p:nvPr>
            <p:ph type="subTitle" idx="6"/>
          </p:nvPr>
        </p:nvSpPr>
        <p:spPr>
          <a:xfrm>
            <a:off x="6064875" y="2976125"/>
            <a:ext cx="2126100" cy="8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65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43" name="Google Shape;143;p1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" name="Google Shape;144;p1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4_2_1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>
            <a:spLocks noGrp="1"/>
          </p:cNvSpPr>
          <p:nvPr>
            <p:ph type="subTitle" idx="1"/>
          </p:nvPr>
        </p:nvSpPr>
        <p:spPr>
          <a:xfrm>
            <a:off x="3718325" y="3391775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ubTitle" idx="2"/>
          </p:nvPr>
        </p:nvSpPr>
        <p:spPr>
          <a:xfrm>
            <a:off x="3617675" y="3731775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subTitle" idx="3"/>
          </p:nvPr>
        </p:nvSpPr>
        <p:spPr>
          <a:xfrm>
            <a:off x="1328025" y="3391775"/>
            <a:ext cx="1642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50" name="Google Shape;150;p20"/>
          <p:cNvSpPr txBox="1">
            <a:spLocks noGrp="1"/>
          </p:cNvSpPr>
          <p:nvPr>
            <p:ph type="subTitle" idx="4"/>
          </p:nvPr>
        </p:nvSpPr>
        <p:spPr>
          <a:xfrm>
            <a:off x="1227426" y="3731775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subTitle" idx="5"/>
          </p:nvPr>
        </p:nvSpPr>
        <p:spPr>
          <a:xfrm>
            <a:off x="6108550" y="3391775"/>
            <a:ext cx="1643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ubTitle" idx="6"/>
          </p:nvPr>
        </p:nvSpPr>
        <p:spPr>
          <a:xfrm>
            <a:off x="6008050" y="3731775"/>
            <a:ext cx="184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rgbClr val="02020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18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54" name="Google Shape;154;p2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5" name="Google Shape;155;p2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2714550" y="2543963"/>
            <a:ext cx="3714900" cy="64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3746550" y="1478925"/>
            <a:ext cx="1650900" cy="97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2291400" y="3279625"/>
            <a:ext cx="4561200" cy="39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" name="Google Shape;21;p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23;p3"/>
          <p:cNvCxnSpPr/>
          <p:nvPr/>
        </p:nvCxnSpPr>
        <p:spPr>
          <a:xfrm flipH="1">
            <a:off x="7948925" y="3979775"/>
            <a:ext cx="1378500" cy="12363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24;p3"/>
          <p:cNvCxnSpPr/>
          <p:nvPr/>
        </p:nvCxnSpPr>
        <p:spPr>
          <a:xfrm flipH="1">
            <a:off x="-112875" y="-88700"/>
            <a:ext cx="1418700" cy="1064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_1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ubTitle" idx="1"/>
          </p:nvPr>
        </p:nvSpPr>
        <p:spPr>
          <a:xfrm>
            <a:off x="3414050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59" name="Google Shape;159;p21"/>
          <p:cNvSpPr txBox="1">
            <a:spLocks noGrp="1"/>
          </p:cNvSpPr>
          <p:nvPr>
            <p:ph type="subTitle" idx="2"/>
          </p:nvPr>
        </p:nvSpPr>
        <p:spPr>
          <a:xfrm>
            <a:off x="3564200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ubTitle" idx="3"/>
          </p:nvPr>
        </p:nvSpPr>
        <p:spPr>
          <a:xfrm>
            <a:off x="705725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ubTitle" idx="4"/>
          </p:nvPr>
        </p:nvSpPr>
        <p:spPr>
          <a:xfrm>
            <a:off x="855875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1"/>
          <p:cNvSpPr txBox="1">
            <a:spLocks noGrp="1"/>
          </p:cNvSpPr>
          <p:nvPr>
            <p:ph type="subTitle" idx="5"/>
          </p:nvPr>
        </p:nvSpPr>
        <p:spPr>
          <a:xfrm>
            <a:off x="6122325" y="181198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6"/>
          </p:nvPr>
        </p:nvSpPr>
        <p:spPr>
          <a:xfrm>
            <a:off x="6272475" y="2152000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21"/>
          <p:cNvSpPr txBox="1">
            <a:spLocks noGrp="1"/>
          </p:cNvSpPr>
          <p:nvPr>
            <p:ph type="subTitle" idx="7"/>
          </p:nvPr>
        </p:nvSpPr>
        <p:spPr>
          <a:xfrm>
            <a:off x="3414050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65" name="Google Shape;165;p21"/>
          <p:cNvSpPr txBox="1">
            <a:spLocks noGrp="1"/>
          </p:cNvSpPr>
          <p:nvPr>
            <p:ph type="subTitle" idx="8"/>
          </p:nvPr>
        </p:nvSpPr>
        <p:spPr>
          <a:xfrm>
            <a:off x="3564200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p21"/>
          <p:cNvSpPr txBox="1">
            <a:spLocks noGrp="1"/>
          </p:cNvSpPr>
          <p:nvPr>
            <p:ph type="subTitle" idx="9"/>
          </p:nvPr>
        </p:nvSpPr>
        <p:spPr>
          <a:xfrm>
            <a:off x="705725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67" name="Google Shape;167;p21"/>
          <p:cNvSpPr txBox="1">
            <a:spLocks noGrp="1"/>
          </p:cNvSpPr>
          <p:nvPr>
            <p:ph type="subTitle" idx="13"/>
          </p:nvPr>
        </p:nvSpPr>
        <p:spPr>
          <a:xfrm>
            <a:off x="855875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1"/>
          <p:cNvSpPr txBox="1">
            <a:spLocks noGrp="1"/>
          </p:cNvSpPr>
          <p:nvPr>
            <p:ph type="subTitle" idx="14"/>
          </p:nvPr>
        </p:nvSpPr>
        <p:spPr>
          <a:xfrm>
            <a:off x="6122325" y="3543463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69" name="Google Shape;169;p21"/>
          <p:cNvSpPr txBox="1">
            <a:spLocks noGrp="1"/>
          </p:cNvSpPr>
          <p:nvPr>
            <p:ph type="subTitle" idx="15"/>
          </p:nvPr>
        </p:nvSpPr>
        <p:spPr>
          <a:xfrm>
            <a:off x="6272475" y="3883475"/>
            <a:ext cx="201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080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71" name="Google Shape;171;p2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2" name="Google Shape;172;p2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4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subTitle" idx="1"/>
          </p:nvPr>
        </p:nvSpPr>
        <p:spPr>
          <a:xfrm>
            <a:off x="4916850" y="197040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76" name="Google Shape;176;p22"/>
          <p:cNvSpPr txBox="1">
            <a:spLocks noGrp="1"/>
          </p:cNvSpPr>
          <p:nvPr>
            <p:ph type="subTitle" idx="2"/>
          </p:nvPr>
        </p:nvSpPr>
        <p:spPr>
          <a:xfrm>
            <a:off x="5058900" y="231041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22"/>
          <p:cNvSpPr txBox="1">
            <a:spLocks noGrp="1"/>
          </p:cNvSpPr>
          <p:nvPr>
            <p:ph type="subTitle" idx="3"/>
          </p:nvPr>
        </p:nvSpPr>
        <p:spPr>
          <a:xfrm>
            <a:off x="1911150" y="1970400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subTitle" idx="4"/>
          </p:nvPr>
        </p:nvSpPr>
        <p:spPr>
          <a:xfrm>
            <a:off x="2053300" y="2310413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ubTitle" idx="5"/>
          </p:nvPr>
        </p:nvSpPr>
        <p:spPr>
          <a:xfrm>
            <a:off x="4916850" y="362553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subTitle" idx="6"/>
          </p:nvPr>
        </p:nvSpPr>
        <p:spPr>
          <a:xfrm>
            <a:off x="5058900" y="39655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ubTitle" idx="7"/>
          </p:nvPr>
        </p:nvSpPr>
        <p:spPr>
          <a:xfrm>
            <a:off x="1911150" y="3625538"/>
            <a:ext cx="23160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82" name="Google Shape;182;p22"/>
          <p:cNvSpPr txBox="1">
            <a:spLocks noGrp="1"/>
          </p:cNvSpPr>
          <p:nvPr>
            <p:ph type="subTitle" idx="8"/>
          </p:nvPr>
        </p:nvSpPr>
        <p:spPr>
          <a:xfrm>
            <a:off x="2053200" y="3965550"/>
            <a:ext cx="2031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6480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84" name="Google Shape;184;p2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6" name="Google Shape;186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4_2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subTitle" idx="1"/>
          </p:nvPr>
        </p:nvSpPr>
        <p:spPr>
          <a:xfrm>
            <a:off x="3568125" y="2994600"/>
            <a:ext cx="2015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ubTitle" idx="2"/>
          </p:nvPr>
        </p:nvSpPr>
        <p:spPr>
          <a:xfrm>
            <a:off x="3568125" y="3334600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3"/>
          <p:cNvSpPr txBox="1">
            <a:spLocks noGrp="1"/>
          </p:cNvSpPr>
          <p:nvPr>
            <p:ph type="subTitle" idx="3"/>
          </p:nvPr>
        </p:nvSpPr>
        <p:spPr>
          <a:xfrm>
            <a:off x="1088350" y="2994600"/>
            <a:ext cx="2015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91" name="Google Shape;191;p23"/>
          <p:cNvSpPr txBox="1">
            <a:spLocks noGrp="1"/>
          </p:cNvSpPr>
          <p:nvPr>
            <p:ph type="subTitle" idx="4"/>
          </p:nvPr>
        </p:nvSpPr>
        <p:spPr>
          <a:xfrm>
            <a:off x="1088450" y="3334600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ubTitle" idx="5"/>
          </p:nvPr>
        </p:nvSpPr>
        <p:spPr>
          <a:xfrm>
            <a:off x="6055450" y="2994600"/>
            <a:ext cx="20154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193" name="Google Shape;193;p23"/>
          <p:cNvSpPr txBox="1">
            <a:spLocks noGrp="1"/>
          </p:cNvSpPr>
          <p:nvPr>
            <p:ph type="subTitle" idx="6"/>
          </p:nvPr>
        </p:nvSpPr>
        <p:spPr>
          <a:xfrm>
            <a:off x="6055450" y="3334600"/>
            <a:ext cx="2015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6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195" name="Google Shape;195;p2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6" name="Google Shape;196;p2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7" name="Google Shape;197;p23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CUSTOM_5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subTitle" idx="1"/>
          </p:nvPr>
        </p:nvSpPr>
        <p:spPr>
          <a:xfrm>
            <a:off x="4750187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ubTitle" idx="2"/>
          </p:nvPr>
        </p:nvSpPr>
        <p:spPr>
          <a:xfrm>
            <a:off x="4750184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ubTitle" idx="3"/>
          </p:nvPr>
        </p:nvSpPr>
        <p:spPr>
          <a:xfrm>
            <a:off x="2306462" y="1722900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03" name="Google Shape;203;p24"/>
          <p:cNvSpPr txBox="1">
            <a:spLocks noGrp="1"/>
          </p:cNvSpPr>
          <p:nvPr>
            <p:ph type="subTitle" idx="4"/>
          </p:nvPr>
        </p:nvSpPr>
        <p:spPr>
          <a:xfrm>
            <a:off x="2306462" y="2062900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24"/>
          <p:cNvSpPr txBox="1">
            <a:spLocks noGrp="1"/>
          </p:cNvSpPr>
          <p:nvPr>
            <p:ph type="subTitle" idx="5"/>
          </p:nvPr>
        </p:nvSpPr>
        <p:spPr>
          <a:xfrm>
            <a:off x="4750187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05" name="Google Shape;205;p24"/>
          <p:cNvSpPr txBox="1">
            <a:spLocks noGrp="1"/>
          </p:cNvSpPr>
          <p:nvPr>
            <p:ph type="subTitle" idx="6"/>
          </p:nvPr>
        </p:nvSpPr>
        <p:spPr>
          <a:xfrm>
            <a:off x="4750184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4"/>
          <p:cNvSpPr txBox="1">
            <a:spLocks noGrp="1"/>
          </p:cNvSpPr>
          <p:nvPr>
            <p:ph type="subTitle" idx="7"/>
          </p:nvPr>
        </p:nvSpPr>
        <p:spPr>
          <a:xfrm>
            <a:off x="2306462" y="3158925"/>
            <a:ext cx="20148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07" name="Google Shape;207;p24"/>
          <p:cNvSpPr txBox="1">
            <a:spLocks noGrp="1"/>
          </p:cNvSpPr>
          <p:nvPr>
            <p:ph type="subTitle" idx="8"/>
          </p:nvPr>
        </p:nvSpPr>
        <p:spPr>
          <a:xfrm>
            <a:off x="2306462" y="3498925"/>
            <a:ext cx="2014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85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09" name="Google Shape;209;p2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0" name="Google Shape;210;p2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6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>
            <a:spLocks noGrp="1"/>
          </p:cNvSpPr>
          <p:nvPr>
            <p:ph type="title" hasCustomPrompt="1"/>
          </p:nvPr>
        </p:nvSpPr>
        <p:spPr>
          <a:xfrm>
            <a:off x="2592925" y="71460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14" name="Google Shape;214;p25"/>
          <p:cNvSpPr txBox="1">
            <a:spLocks noGrp="1"/>
          </p:cNvSpPr>
          <p:nvPr>
            <p:ph type="subTitle" idx="1"/>
          </p:nvPr>
        </p:nvSpPr>
        <p:spPr>
          <a:xfrm>
            <a:off x="2364984" y="134640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25"/>
          <p:cNvSpPr txBox="1">
            <a:spLocks noGrp="1"/>
          </p:cNvSpPr>
          <p:nvPr>
            <p:ph type="title" idx="2" hasCustomPrompt="1"/>
          </p:nvPr>
        </p:nvSpPr>
        <p:spPr>
          <a:xfrm>
            <a:off x="2592925" y="2063025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16" name="Google Shape;216;p25"/>
          <p:cNvSpPr txBox="1">
            <a:spLocks noGrp="1"/>
          </p:cNvSpPr>
          <p:nvPr>
            <p:ph type="subTitle" idx="3"/>
          </p:nvPr>
        </p:nvSpPr>
        <p:spPr>
          <a:xfrm>
            <a:off x="2364984" y="2694825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title" idx="4" hasCustomPrompt="1"/>
          </p:nvPr>
        </p:nvSpPr>
        <p:spPr>
          <a:xfrm>
            <a:off x="2592925" y="3411450"/>
            <a:ext cx="3958200" cy="61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4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Russo One"/>
              <a:buNone/>
              <a:defRPr sz="12000">
                <a:solidFill>
                  <a:schemeClr val="accent1"/>
                </a:solidFill>
                <a:latin typeface="Russo One"/>
                <a:ea typeface="Russo One"/>
                <a:cs typeface="Russo One"/>
                <a:sym typeface="Russo One"/>
              </a:defRPr>
            </a:lvl9pPr>
          </a:lstStyle>
          <a:p>
            <a:r>
              <a:t>xx%</a:t>
            </a:r>
          </a:p>
        </p:txBody>
      </p:sp>
      <p:sp>
        <p:nvSpPr>
          <p:cNvPr id="218" name="Google Shape;218;p25"/>
          <p:cNvSpPr txBox="1">
            <a:spLocks noGrp="1"/>
          </p:cNvSpPr>
          <p:nvPr>
            <p:ph type="subTitle" idx="5"/>
          </p:nvPr>
        </p:nvSpPr>
        <p:spPr>
          <a:xfrm>
            <a:off x="2364950" y="4043250"/>
            <a:ext cx="44142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19" name="Google Shape;219;p2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0" name="Google Shape;220;p2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7_1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>
            <a:spLocks noGrp="1"/>
          </p:cNvSpPr>
          <p:nvPr>
            <p:ph type="title"/>
          </p:nvPr>
        </p:nvSpPr>
        <p:spPr>
          <a:xfrm>
            <a:off x="803750" y="2025800"/>
            <a:ext cx="4087500" cy="6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6"/>
          <p:cNvSpPr txBox="1">
            <a:spLocks noGrp="1"/>
          </p:cNvSpPr>
          <p:nvPr>
            <p:ph type="subTitle" idx="1"/>
          </p:nvPr>
        </p:nvSpPr>
        <p:spPr>
          <a:xfrm>
            <a:off x="803750" y="2693525"/>
            <a:ext cx="31593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225" name="Google Shape;225;p2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6" name="Google Shape;226;p2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7_2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>
            <a:spLocks noGrp="1"/>
          </p:cNvSpPr>
          <p:nvPr>
            <p:ph type="title"/>
          </p:nvPr>
        </p:nvSpPr>
        <p:spPr>
          <a:xfrm>
            <a:off x="4490150" y="2047725"/>
            <a:ext cx="3364200" cy="6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 SemiBold"/>
                <a:ea typeface="Open Sans SemiBold"/>
                <a:cs typeface="Open Sans SemiBold"/>
                <a:sym typeface="Open Sans SemiBold"/>
              </a:defRPr>
            </a:lvl9pPr>
          </a:lstStyle>
          <a:p>
            <a:endParaRPr/>
          </a:p>
        </p:txBody>
      </p:sp>
      <p:sp>
        <p:nvSpPr>
          <p:cNvPr id="230" name="Google Shape;230;p27"/>
          <p:cNvSpPr txBox="1">
            <a:spLocks noGrp="1"/>
          </p:cNvSpPr>
          <p:nvPr>
            <p:ph type="subTitle" idx="1"/>
          </p:nvPr>
        </p:nvSpPr>
        <p:spPr>
          <a:xfrm>
            <a:off x="4855550" y="2694825"/>
            <a:ext cx="2998800" cy="55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cxnSp>
        <p:nvCxnSpPr>
          <p:cNvPr id="231" name="Google Shape;231;p2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8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>
            <a:spLocks noGrp="1"/>
          </p:cNvSpPr>
          <p:nvPr>
            <p:ph type="subTitle" idx="1"/>
          </p:nvPr>
        </p:nvSpPr>
        <p:spPr>
          <a:xfrm>
            <a:off x="4166800" y="1453525"/>
            <a:ext cx="3957600" cy="2889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R="3810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6" name="Google Shape;236;p2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502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37" name="Google Shape;237;p2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8" name="Google Shape;238;p2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28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0" name="Google Shape;240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9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>
            <a:spLocks noGrp="1"/>
          </p:cNvSpPr>
          <p:nvPr>
            <p:ph type="subTitle" idx="1"/>
          </p:nvPr>
        </p:nvSpPr>
        <p:spPr>
          <a:xfrm>
            <a:off x="4816075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3" name="Google Shape;243;p29"/>
          <p:cNvSpPr txBox="1">
            <a:spLocks noGrp="1"/>
          </p:cNvSpPr>
          <p:nvPr>
            <p:ph type="subTitle" idx="2"/>
          </p:nvPr>
        </p:nvSpPr>
        <p:spPr>
          <a:xfrm>
            <a:off x="4816200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ubTitle" idx="3"/>
          </p:nvPr>
        </p:nvSpPr>
        <p:spPr>
          <a:xfrm>
            <a:off x="1385829" y="3616375"/>
            <a:ext cx="2942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idaloka"/>
              <a:buNone/>
              <a:defRPr sz="24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245" name="Google Shape;245;p29"/>
          <p:cNvSpPr txBox="1">
            <a:spLocks noGrp="1"/>
          </p:cNvSpPr>
          <p:nvPr>
            <p:ph type="subTitle" idx="4"/>
          </p:nvPr>
        </p:nvSpPr>
        <p:spPr>
          <a:xfrm>
            <a:off x="1386025" y="3956375"/>
            <a:ext cx="2941800" cy="65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2729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>
            <a:endParaRPr/>
          </a:p>
        </p:txBody>
      </p:sp>
      <p:cxnSp>
        <p:nvCxnSpPr>
          <p:cNvPr id="247" name="Google Shape;247;p2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8" name="Google Shape;248;p2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9" name="Google Shape;249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0"/>
          <p:cNvSpPr txBox="1">
            <a:spLocks noGrp="1"/>
          </p:cNvSpPr>
          <p:nvPr>
            <p:ph type="title"/>
          </p:nvPr>
        </p:nvSpPr>
        <p:spPr>
          <a:xfrm>
            <a:off x="2832900" y="791200"/>
            <a:ext cx="3478200" cy="92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300"/>
              <a:buNone/>
              <a:defRPr sz="7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ubTitle" idx="1"/>
          </p:nvPr>
        </p:nvSpPr>
        <p:spPr>
          <a:xfrm>
            <a:off x="2983350" y="1749425"/>
            <a:ext cx="3177300" cy="92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900450" y="3438275"/>
            <a:ext cx="3343200" cy="7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CREDITS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: This presentation template was created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,and infographics &amp; images by </a:t>
            </a:r>
            <a:r>
              <a:rPr lang="en" sz="1000" b="1">
                <a:solidFill>
                  <a:schemeClr val="dk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54" name="Google Shape;254;p3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5" name="Google Shape;255;p30"/>
          <p:cNvCxnSpPr/>
          <p:nvPr/>
        </p:nvCxnSpPr>
        <p:spPr>
          <a:xfrm>
            <a:off x="-257975" y="3935375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6" name="Google Shape;256;p3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7" name="Google Shape;257;p30"/>
          <p:cNvCxnSpPr/>
          <p:nvPr/>
        </p:nvCxnSpPr>
        <p:spPr>
          <a:xfrm>
            <a:off x="6467450" y="-72550"/>
            <a:ext cx="3047400" cy="13464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8" name="Google Shape;258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713250" y="1272925"/>
            <a:ext cx="7717500" cy="329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cxnSp>
        <p:nvCxnSpPr>
          <p:cNvPr id="29" name="Google Shape;29;p4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4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1" name="Google Shape;31;p4"/>
          <p:cNvCxnSpPr/>
          <p:nvPr/>
        </p:nvCxnSpPr>
        <p:spPr>
          <a:xfrm>
            <a:off x="6884900" y="-113600"/>
            <a:ext cx="2565600" cy="1306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0" name="Google Shape;260;p31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1" name="Google Shape;261;p31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4" name="Google Shape;264;p32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2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2"/>
          <p:cNvCxnSpPr/>
          <p:nvPr/>
        </p:nvCxnSpPr>
        <p:spPr>
          <a:xfrm>
            <a:off x="7434175" y="-125600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2"/>
          <p:cNvCxnSpPr/>
          <p:nvPr/>
        </p:nvCxnSpPr>
        <p:spPr>
          <a:xfrm>
            <a:off x="-147275" y="3943475"/>
            <a:ext cx="1993200" cy="1330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0_1_1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0" name="Google Shape;270;p33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" name="Google Shape;271;p33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2" name="Google Shape;272;p33"/>
          <p:cNvCxnSpPr/>
          <p:nvPr/>
        </p:nvCxnSpPr>
        <p:spPr>
          <a:xfrm flipH="1">
            <a:off x="6772150" y="3663450"/>
            <a:ext cx="2823300" cy="16332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3" name="Google Shape;273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81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50389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50389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693175" y="2649025"/>
            <a:ext cx="24861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Vidaloka"/>
              <a:buNone/>
              <a:defRPr sz="2400" b="1"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1693175" y="2961200"/>
            <a:ext cx="2486100" cy="9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Google Shape;40;p5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1" name="Google Shape;41;p5"/>
          <p:cNvCxnSpPr/>
          <p:nvPr/>
        </p:nvCxnSpPr>
        <p:spPr>
          <a:xfrm flipH="1">
            <a:off x="6935750" y="3931325"/>
            <a:ext cx="2549400" cy="13545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" name="Google Shape;42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45" name="Google Shape;45;p6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6" name="Google Shape;46;p6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subTitle" idx="1"/>
          </p:nvPr>
        </p:nvSpPr>
        <p:spPr>
          <a:xfrm>
            <a:off x="2360375" y="1433050"/>
            <a:ext cx="1725300" cy="35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Vidaloka"/>
              <a:buNone/>
              <a:defRPr sz="2400" b="1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subTitle" idx="2"/>
          </p:nvPr>
        </p:nvSpPr>
        <p:spPr>
          <a:xfrm>
            <a:off x="2247500" y="1790050"/>
            <a:ext cx="5160300" cy="24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50800" lvl="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>
                <a:solidFill>
                  <a:srgbClr val="374957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297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52" name="Google Shape;52;p7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" name="Google Shape;53;p7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>
            <a:spLocks noGrp="1"/>
          </p:cNvSpPr>
          <p:nvPr>
            <p:ph type="title"/>
          </p:nvPr>
        </p:nvSpPr>
        <p:spPr>
          <a:xfrm>
            <a:off x="1122500" y="1225400"/>
            <a:ext cx="6899100" cy="26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cxnSp>
        <p:nvCxnSpPr>
          <p:cNvPr id="57" name="Google Shape;57;p8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8" name="Google Shape;58;p8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9" name="Google Shape;59;p8"/>
          <p:cNvCxnSpPr/>
          <p:nvPr/>
        </p:nvCxnSpPr>
        <p:spPr>
          <a:xfrm flipH="1">
            <a:off x="7093250" y="3935075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0" name="Google Shape;60;p8"/>
          <p:cNvCxnSpPr/>
          <p:nvPr/>
        </p:nvCxnSpPr>
        <p:spPr>
          <a:xfrm flipH="1">
            <a:off x="-420450" y="-121600"/>
            <a:ext cx="2332800" cy="13470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895950" y="1682000"/>
            <a:ext cx="3847200" cy="237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5679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65" name="Google Shape;65;p9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6" name="Google Shape;66;p9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67;p9"/>
          <p:cNvCxnSpPr/>
          <p:nvPr/>
        </p:nvCxnSpPr>
        <p:spPr>
          <a:xfrm flipH="1">
            <a:off x="5925450" y="2797500"/>
            <a:ext cx="3378000" cy="2466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" name="Google Shape;68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713225" y="539500"/>
            <a:ext cx="3557100" cy="97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>
                <a:latin typeface="Vidaloka"/>
                <a:ea typeface="Vidaloka"/>
                <a:cs typeface="Vidaloka"/>
                <a:sym typeface="Vidaloka"/>
              </a:defRPr>
            </a:lvl1pPr>
          </a:lstStyle>
          <a:p>
            <a:endParaRPr/>
          </a:p>
        </p:txBody>
      </p:sp>
      <p:cxnSp>
        <p:nvCxnSpPr>
          <p:cNvPr id="71" name="Google Shape;71;p10"/>
          <p:cNvCxnSpPr/>
          <p:nvPr/>
        </p:nvCxnSpPr>
        <p:spPr>
          <a:xfrm>
            <a:off x="-72550" y="27410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72;p10"/>
          <p:cNvCxnSpPr/>
          <p:nvPr/>
        </p:nvCxnSpPr>
        <p:spPr>
          <a:xfrm>
            <a:off x="-72550" y="4877450"/>
            <a:ext cx="92874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73;p10"/>
          <p:cNvCxnSpPr/>
          <p:nvPr/>
        </p:nvCxnSpPr>
        <p:spPr>
          <a:xfrm rot="10800000" flipH="1">
            <a:off x="6144975" y="3103725"/>
            <a:ext cx="3118200" cy="2201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buNone/>
              <a:defRPr>
                <a:latin typeface="Vidaloka"/>
                <a:ea typeface="Vidaloka"/>
                <a:cs typeface="Vidaloka"/>
                <a:sym typeface="Vidaloka"/>
              </a:defRPr>
            </a:lvl2pPr>
            <a:lvl3pPr lvl="2">
              <a:buNone/>
              <a:defRPr>
                <a:latin typeface="Vidaloka"/>
                <a:ea typeface="Vidaloka"/>
                <a:cs typeface="Vidaloka"/>
                <a:sym typeface="Vidaloka"/>
              </a:defRPr>
            </a:lvl3pPr>
            <a:lvl4pPr lvl="3">
              <a:buNone/>
              <a:defRPr>
                <a:latin typeface="Vidaloka"/>
                <a:ea typeface="Vidaloka"/>
                <a:cs typeface="Vidaloka"/>
                <a:sym typeface="Vidaloka"/>
              </a:defRPr>
            </a:lvl4pPr>
            <a:lvl5pPr lvl="4">
              <a:buNone/>
              <a:defRPr>
                <a:latin typeface="Vidaloka"/>
                <a:ea typeface="Vidaloka"/>
                <a:cs typeface="Vidaloka"/>
                <a:sym typeface="Vidaloka"/>
              </a:defRPr>
            </a:lvl5pPr>
            <a:lvl6pPr lvl="5">
              <a:buNone/>
              <a:defRPr>
                <a:latin typeface="Vidaloka"/>
                <a:ea typeface="Vidaloka"/>
                <a:cs typeface="Vidaloka"/>
                <a:sym typeface="Vidaloka"/>
              </a:defRPr>
            </a:lvl6pPr>
            <a:lvl7pPr lvl="6">
              <a:buNone/>
              <a:defRPr>
                <a:latin typeface="Vidaloka"/>
                <a:ea typeface="Vidaloka"/>
                <a:cs typeface="Vidaloka"/>
                <a:sym typeface="Vidaloka"/>
              </a:defRPr>
            </a:lvl7pPr>
            <a:lvl8pPr lvl="7">
              <a:buNone/>
              <a:defRPr>
                <a:latin typeface="Vidaloka"/>
                <a:ea typeface="Vidaloka"/>
                <a:cs typeface="Vidaloka"/>
                <a:sym typeface="Vidaloka"/>
              </a:defRPr>
            </a:lvl8pPr>
            <a:lvl9pPr lvl="8">
              <a:buNone/>
              <a:defRPr>
                <a:latin typeface="Vidaloka"/>
                <a:ea typeface="Vidaloka"/>
                <a:cs typeface="Vidaloka"/>
                <a:sym typeface="Vidalok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Vidaloka"/>
              <a:buNone/>
              <a:defRPr sz="3000">
                <a:solidFill>
                  <a:schemeClr val="dk1"/>
                </a:solidFill>
                <a:latin typeface="Vidaloka"/>
                <a:ea typeface="Vidaloka"/>
                <a:cs typeface="Vidaloka"/>
                <a:sym typeface="Vidalok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5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gif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3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oogle Shape;278;p34"/>
          <p:cNvGrpSpPr/>
          <p:nvPr/>
        </p:nvGrpSpPr>
        <p:grpSpPr>
          <a:xfrm>
            <a:off x="956105" y="3764637"/>
            <a:ext cx="7368374" cy="1614621"/>
            <a:chOff x="3869350" y="1865175"/>
            <a:chExt cx="815275" cy="178650"/>
          </a:xfrm>
        </p:grpSpPr>
        <p:sp>
          <p:nvSpPr>
            <p:cNvPr id="279" name="Google Shape;279;p34"/>
            <p:cNvSpPr/>
            <p:nvPr/>
          </p:nvSpPr>
          <p:spPr>
            <a:xfrm>
              <a:off x="3869350" y="2012725"/>
              <a:ext cx="130225" cy="31100"/>
            </a:xfrm>
            <a:custGeom>
              <a:avLst/>
              <a:gdLst/>
              <a:ahLst/>
              <a:cxnLst/>
              <a:rect l="l" t="t" r="r" b="b"/>
              <a:pathLst>
                <a:path w="5209" h="1244" extrusionOk="0">
                  <a:moveTo>
                    <a:pt x="2605" y="1"/>
                  </a:moveTo>
                  <a:cubicBezTo>
                    <a:pt x="1188" y="1"/>
                    <a:pt x="1" y="285"/>
                    <a:pt x="1" y="633"/>
                  </a:cubicBezTo>
                  <a:cubicBezTo>
                    <a:pt x="1" y="980"/>
                    <a:pt x="1188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3882375" y="2012725"/>
              <a:ext cx="104875" cy="20875"/>
            </a:xfrm>
            <a:custGeom>
              <a:avLst/>
              <a:gdLst/>
              <a:ahLst/>
              <a:cxnLst/>
              <a:rect l="l" t="t" r="r" b="b"/>
              <a:pathLst>
                <a:path w="4195" h="835" extrusionOk="0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24" y="834"/>
                    <a:pt x="2084" y="834"/>
                  </a:cubicBezTo>
                  <a:cubicBezTo>
                    <a:pt x="3237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3882375" y="2012725"/>
              <a:ext cx="104875" cy="10800"/>
            </a:xfrm>
            <a:custGeom>
              <a:avLst/>
              <a:gdLst/>
              <a:ahLst/>
              <a:cxnLst/>
              <a:rect l="l" t="t" r="r" b="b"/>
              <a:pathLst>
                <a:path w="4195" h="432" extrusionOk="0">
                  <a:moveTo>
                    <a:pt x="1" y="1"/>
                  </a:moveTo>
                  <a:lnTo>
                    <a:pt x="1" y="112"/>
                  </a:lnTo>
                  <a:cubicBezTo>
                    <a:pt x="202" y="285"/>
                    <a:pt x="1042" y="431"/>
                    <a:pt x="2084" y="431"/>
                  </a:cubicBezTo>
                  <a:cubicBezTo>
                    <a:pt x="3126" y="431"/>
                    <a:pt x="3994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3882375" y="2004750"/>
              <a:ext cx="104875" cy="16675"/>
            </a:xfrm>
            <a:custGeom>
              <a:avLst/>
              <a:gdLst/>
              <a:ahLst/>
              <a:cxnLst/>
              <a:rect l="l" t="t" r="r" b="b"/>
              <a:pathLst>
                <a:path w="4195" h="667" extrusionOk="0">
                  <a:moveTo>
                    <a:pt x="2084" y="0"/>
                  </a:moveTo>
                  <a:cubicBezTo>
                    <a:pt x="924" y="0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3880825" y="2003175"/>
              <a:ext cx="107825" cy="19650"/>
            </a:xfrm>
            <a:custGeom>
              <a:avLst/>
              <a:gdLst/>
              <a:ahLst/>
              <a:cxnLst/>
              <a:rect l="l" t="t" r="r" b="b"/>
              <a:pathLst>
                <a:path w="4313" h="786" extrusionOk="0">
                  <a:moveTo>
                    <a:pt x="2146" y="119"/>
                  </a:moveTo>
                  <a:cubicBezTo>
                    <a:pt x="2722" y="119"/>
                    <a:pt x="3243" y="147"/>
                    <a:pt x="3618" y="209"/>
                  </a:cubicBezTo>
                  <a:cubicBezTo>
                    <a:pt x="3819" y="237"/>
                    <a:pt x="3965" y="265"/>
                    <a:pt x="4056" y="320"/>
                  </a:cubicBezTo>
                  <a:cubicBezTo>
                    <a:pt x="4111" y="320"/>
                    <a:pt x="4139" y="348"/>
                    <a:pt x="4167" y="383"/>
                  </a:cubicBezTo>
                  <a:lnTo>
                    <a:pt x="4201" y="383"/>
                  </a:lnTo>
                  <a:cubicBezTo>
                    <a:pt x="4201" y="383"/>
                    <a:pt x="4167" y="411"/>
                    <a:pt x="4139" y="438"/>
                  </a:cubicBezTo>
                  <a:cubicBezTo>
                    <a:pt x="4111" y="466"/>
                    <a:pt x="4028" y="494"/>
                    <a:pt x="3882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63" y="667"/>
                    <a:pt x="1042" y="640"/>
                    <a:pt x="695" y="584"/>
                  </a:cubicBezTo>
                  <a:cubicBezTo>
                    <a:pt x="493" y="556"/>
                    <a:pt x="347" y="494"/>
                    <a:pt x="236" y="466"/>
                  </a:cubicBezTo>
                  <a:cubicBezTo>
                    <a:pt x="209" y="438"/>
                    <a:pt x="174" y="438"/>
                    <a:pt x="146" y="411"/>
                  </a:cubicBezTo>
                  <a:lnTo>
                    <a:pt x="118" y="383"/>
                  </a:lnTo>
                  <a:lnTo>
                    <a:pt x="146" y="348"/>
                  </a:lnTo>
                  <a:cubicBezTo>
                    <a:pt x="209" y="320"/>
                    <a:pt x="292" y="292"/>
                    <a:pt x="410" y="265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5" y="119"/>
                    <a:pt x="320" y="174"/>
                    <a:pt x="209" y="209"/>
                  </a:cubicBezTo>
                  <a:cubicBezTo>
                    <a:pt x="146" y="237"/>
                    <a:pt x="118" y="265"/>
                    <a:pt x="63" y="265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8"/>
                    <a:pt x="0" y="383"/>
                    <a:pt x="0" y="383"/>
                  </a:cubicBezTo>
                  <a:cubicBezTo>
                    <a:pt x="0" y="411"/>
                    <a:pt x="0" y="438"/>
                    <a:pt x="35" y="466"/>
                  </a:cubicBezTo>
                  <a:cubicBezTo>
                    <a:pt x="63" y="494"/>
                    <a:pt x="90" y="522"/>
                    <a:pt x="118" y="522"/>
                  </a:cubicBezTo>
                  <a:cubicBezTo>
                    <a:pt x="209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22" y="785"/>
                    <a:pt x="3271" y="758"/>
                    <a:pt x="3646" y="695"/>
                  </a:cubicBezTo>
                  <a:cubicBezTo>
                    <a:pt x="3819" y="640"/>
                    <a:pt x="3993" y="612"/>
                    <a:pt x="4111" y="584"/>
                  </a:cubicBezTo>
                  <a:cubicBezTo>
                    <a:pt x="4167" y="556"/>
                    <a:pt x="4201" y="522"/>
                    <a:pt x="4229" y="494"/>
                  </a:cubicBezTo>
                  <a:cubicBezTo>
                    <a:pt x="4257" y="494"/>
                    <a:pt x="4257" y="466"/>
                    <a:pt x="4285" y="466"/>
                  </a:cubicBezTo>
                  <a:cubicBezTo>
                    <a:pt x="4285" y="438"/>
                    <a:pt x="4312" y="411"/>
                    <a:pt x="4312" y="383"/>
                  </a:cubicBezTo>
                  <a:cubicBezTo>
                    <a:pt x="4312" y="383"/>
                    <a:pt x="4285" y="348"/>
                    <a:pt x="4285" y="320"/>
                  </a:cubicBezTo>
                  <a:cubicBezTo>
                    <a:pt x="4257" y="292"/>
                    <a:pt x="4229" y="265"/>
                    <a:pt x="4201" y="237"/>
                  </a:cubicBezTo>
                  <a:cubicBezTo>
                    <a:pt x="4111" y="209"/>
                    <a:pt x="4028" y="174"/>
                    <a:pt x="3882" y="147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3885150" y="2011875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38837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38903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388880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389610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38947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39011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38997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3906850" y="2011875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39054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39120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39105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391710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3915550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39228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39214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392787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39264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39337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39322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393880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3937250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39445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39431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394957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39481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39554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39539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396050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3958950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39662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39648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397127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39698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9771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9756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98220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3980650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896100" y="2006825"/>
              <a:ext cx="76750" cy="11650"/>
            </a:xfrm>
            <a:custGeom>
              <a:avLst/>
              <a:gdLst/>
              <a:ahLst/>
              <a:cxnLst/>
              <a:rect l="l" t="t" r="r" b="b"/>
              <a:pathLst>
                <a:path w="3070" h="466" extrusionOk="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403" y="466"/>
                    <a:pt x="3070" y="376"/>
                    <a:pt x="3070" y="237"/>
                  </a:cubicBezTo>
                  <a:cubicBezTo>
                    <a:pt x="3070" y="119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3882375" y="1993125"/>
              <a:ext cx="104875" cy="21025"/>
            </a:xfrm>
            <a:custGeom>
              <a:avLst/>
              <a:gdLst/>
              <a:ahLst/>
              <a:cxnLst/>
              <a:rect l="l" t="t" r="r" b="b"/>
              <a:pathLst>
                <a:path w="4195" h="841" extrusionOk="0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0"/>
                    <a:pt x="2084" y="840"/>
                  </a:cubicBezTo>
                  <a:cubicBezTo>
                    <a:pt x="3237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3882375" y="1993125"/>
              <a:ext cx="104875" cy="10075"/>
            </a:xfrm>
            <a:custGeom>
              <a:avLst/>
              <a:gdLst/>
              <a:ahLst/>
              <a:cxnLst/>
              <a:rect l="l" t="t" r="r" b="b"/>
              <a:pathLst>
                <a:path w="4195" h="403" extrusionOk="0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3882375" y="1985125"/>
              <a:ext cx="104875" cy="16700"/>
            </a:xfrm>
            <a:custGeom>
              <a:avLst/>
              <a:gdLst/>
              <a:ahLst/>
              <a:cxnLst/>
              <a:rect l="l" t="t" r="r" b="b"/>
              <a:pathLst>
                <a:path w="4195" h="668" extrusionOk="0">
                  <a:moveTo>
                    <a:pt x="2084" y="1"/>
                  </a:moveTo>
                  <a:cubicBezTo>
                    <a:pt x="924" y="1"/>
                    <a:pt x="1" y="146"/>
                    <a:pt x="1" y="320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20"/>
                  </a:cubicBezTo>
                  <a:cubicBezTo>
                    <a:pt x="4195" y="146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3880825" y="1983750"/>
              <a:ext cx="107825" cy="19450"/>
            </a:xfrm>
            <a:custGeom>
              <a:avLst/>
              <a:gdLst/>
              <a:ahLst/>
              <a:cxnLst/>
              <a:rect l="l" t="t" r="r" b="b"/>
              <a:pathLst>
                <a:path w="4313" h="778" extrusionOk="0">
                  <a:moveTo>
                    <a:pt x="2146" y="118"/>
                  </a:moveTo>
                  <a:cubicBezTo>
                    <a:pt x="2722" y="118"/>
                    <a:pt x="3243" y="146"/>
                    <a:pt x="3618" y="201"/>
                  </a:cubicBezTo>
                  <a:cubicBezTo>
                    <a:pt x="3819" y="229"/>
                    <a:pt x="3965" y="257"/>
                    <a:pt x="4056" y="292"/>
                  </a:cubicBezTo>
                  <a:cubicBezTo>
                    <a:pt x="4111" y="320"/>
                    <a:pt x="4139" y="347"/>
                    <a:pt x="4167" y="347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63" y="667"/>
                    <a:pt x="1042" y="604"/>
                    <a:pt x="695" y="549"/>
                  </a:cubicBezTo>
                  <a:cubicBezTo>
                    <a:pt x="493" y="521"/>
                    <a:pt x="347" y="493"/>
                    <a:pt x="236" y="465"/>
                  </a:cubicBezTo>
                  <a:cubicBezTo>
                    <a:pt x="209" y="431"/>
                    <a:pt x="174" y="403"/>
                    <a:pt x="146" y="403"/>
                  </a:cubicBez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57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5" y="118"/>
                    <a:pt x="320" y="146"/>
                    <a:pt x="209" y="201"/>
                  </a:cubicBezTo>
                  <a:cubicBezTo>
                    <a:pt x="146" y="229"/>
                    <a:pt x="118" y="229"/>
                    <a:pt x="63" y="257"/>
                  </a:cubicBezTo>
                  <a:cubicBezTo>
                    <a:pt x="63" y="292"/>
                    <a:pt x="35" y="292"/>
                    <a:pt x="35" y="320"/>
                  </a:cubicBezTo>
                  <a:cubicBezTo>
                    <a:pt x="0" y="347"/>
                    <a:pt x="0" y="347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493"/>
                    <a:pt x="118" y="521"/>
                  </a:cubicBezTo>
                  <a:cubicBezTo>
                    <a:pt x="209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22" y="778"/>
                    <a:pt x="3271" y="722"/>
                    <a:pt x="3646" y="667"/>
                  </a:cubicBezTo>
                  <a:cubicBezTo>
                    <a:pt x="3819" y="639"/>
                    <a:pt x="3993" y="604"/>
                    <a:pt x="4111" y="576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7"/>
                    <a:pt x="4285" y="347"/>
                    <a:pt x="4285" y="320"/>
                  </a:cubicBezTo>
                  <a:cubicBezTo>
                    <a:pt x="4257" y="292"/>
                    <a:pt x="4229" y="257"/>
                    <a:pt x="4201" y="229"/>
                  </a:cubicBezTo>
                  <a:cubicBezTo>
                    <a:pt x="4111" y="201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3885150" y="199242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38837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38903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388880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389610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38947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39011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38997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3906850" y="199242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39054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39120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39105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391710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3915550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9228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39214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392787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9264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9337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39322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393880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3937250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39445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39431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94957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39481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9554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39539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396050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3958950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39662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9648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97127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9698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9771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39756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98220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980650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08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896100" y="1987375"/>
              <a:ext cx="76750" cy="11500"/>
            </a:xfrm>
            <a:custGeom>
              <a:avLst/>
              <a:gdLst/>
              <a:ahLst/>
              <a:cxnLst/>
              <a:rect l="l" t="t" r="r" b="b"/>
              <a:pathLst>
                <a:path w="3070" h="460" extrusionOk="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403" y="459"/>
                    <a:pt x="3070" y="376"/>
                    <a:pt x="3070" y="230"/>
                  </a:cubicBezTo>
                  <a:cubicBezTo>
                    <a:pt x="3070" y="112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882375" y="1973675"/>
              <a:ext cx="104875" cy="20150"/>
            </a:xfrm>
            <a:custGeom>
              <a:avLst/>
              <a:gdLst/>
              <a:ahLst/>
              <a:cxnLst/>
              <a:rect l="l" t="t" r="r" b="b"/>
              <a:pathLst>
                <a:path w="4195" h="806" extrusionOk="0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24" y="806"/>
                    <a:pt x="2084" y="806"/>
                  </a:cubicBezTo>
                  <a:cubicBezTo>
                    <a:pt x="3237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882375" y="1973675"/>
              <a:ext cx="104875" cy="10100"/>
            </a:xfrm>
            <a:custGeom>
              <a:avLst/>
              <a:gdLst/>
              <a:ahLst/>
              <a:cxnLst/>
              <a:rect l="l" t="t" r="r" b="b"/>
              <a:pathLst>
                <a:path w="4195" h="404" extrusionOk="0">
                  <a:moveTo>
                    <a:pt x="1" y="0"/>
                  </a:moveTo>
                  <a:lnTo>
                    <a:pt x="1" y="84"/>
                  </a:lnTo>
                  <a:cubicBezTo>
                    <a:pt x="202" y="285"/>
                    <a:pt x="1042" y="403"/>
                    <a:pt x="2084" y="403"/>
                  </a:cubicBezTo>
                  <a:cubicBezTo>
                    <a:pt x="3126" y="403"/>
                    <a:pt x="3994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882375" y="1965000"/>
              <a:ext cx="104875" cy="17375"/>
            </a:xfrm>
            <a:custGeom>
              <a:avLst/>
              <a:gdLst/>
              <a:ahLst/>
              <a:cxnLst/>
              <a:rect l="l" t="t" r="r" b="b"/>
              <a:pathLst>
                <a:path w="4195" h="695" extrusionOk="0">
                  <a:moveTo>
                    <a:pt x="2084" y="0"/>
                  </a:moveTo>
                  <a:cubicBezTo>
                    <a:pt x="924" y="0"/>
                    <a:pt x="1" y="174"/>
                    <a:pt x="1" y="347"/>
                  </a:cubicBezTo>
                  <a:cubicBezTo>
                    <a:pt x="1" y="521"/>
                    <a:pt x="924" y="695"/>
                    <a:pt x="2084" y="695"/>
                  </a:cubicBezTo>
                  <a:cubicBezTo>
                    <a:pt x="3237" y="695"/>
                    <a:pt x="4195" y="521"/>
                    <a:pt x="4195" y="347"/>
                  </a:cubicBezTo>
                  <a:cubicBezTo>
                    <a:pt x="4195" y="174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3880825" y="1963425"/>
              <a:ext cx="107825" cy="20350"/>
            </a:xfrm>
            <a:custGeom>
              <a:avLst/>
              <a:gdLst/>
              <a:ahLst/>
              <a:cxnLst/>
              <a:rect l="l" t="t" r="r" b="b"/>
              <a:pathLst>
                <a:path w="4313" h="814" extrusionOk="0">
                  <a:moveTo>
                    <a:pt x="2146" y="119"/>
                  </a:moveTo>
                  <a:cubicBezTo>
                    <a:pt x="2722" y="119"/>
                    <a:pt x="3243" y="174"/>
                    <a:pt x="3618" y="237"/>
                  </a:cubicBezTo>
                  <a:cubicBezTo>
                    <a:pt x="3819" y="264"/>
                    <a:pt x="3965" y="292"/>
                    <a:pt x="4056" y="320"/>
                  </a:cubicBezTo>
                  <a:cubicBezTo>
                    <a:pt x="4111" y="348"/>
                    <a:pt x="4139" y="376"/>
                    <a:pt x="4167" y="376"/>
                  </a:cubicBezTo>
                  <a:lnTo>
                    <a:pt x="4201" y="410"/>
                  </a:lnTo>
                  <a:cubicBezTo>
                    <a:pt x="4201" y="410"/>
                    <a:pt x="4167" y="410"/>
                    <a:pt x="4139" y="438"/>
                  </a:cubicBezTo>
                  <a:cubicBezTo>
                    <a:pt x="4111" y="466"/>
                    <a:pt x="4028" y="494"/>
                    <a:pt x="3882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63" y="695"/>
                    <a:pt x="1042" y="639"/>
                    <a:pt x="695" y="584"/>
                  </a:cubicBezTo>
                  <a:cubicBezTo>
                    <a:pt x="493" y="549"/>
                    <a:pt x="347" y="521"/>
                    <a:pt x="236" y="494"/>
                  </a:cubicBezTo>
                  <a:cubicBezTo>
                    <a:pt x="209" y="466"/>
                    <a:pt x="174" y="438"/>
                    <a:pt x="146" y="438"/>
                  </a:cubicBezTo>
                  <a:lnTo>
                    <a:pt x="118" y="410"/>
                  </a:lnTo>
                  <a:cubicBezTo>
                    <a:pt x="118" y="410"/>
                    <a:pt x="118" y="376"/>
                    <a:pt x="146" y="376"/>
                  </a:cubicBezTo>
                  <a:cubicBezTo>
                    <a:pt x="209" y="348"/>
                    <a:pt x="292" y="320"/>
                    <a:pt x="410" y="292"/>
                  </a:cubicBezTo>
                  <a:cubicBezTo>
                    <a:pt x="785" y="174"/>
                    <a:pt x="1424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5" y="146"/>
                    <a:pt x="320" y="174"/>
                    <a:pt x="209" y="237"/>
                  </a:cubicBezTo>
                  <a:cubicBezTo>
                    <a:pt x="146" y="237"/>
                    <a:pt x="118" y="264"/>
                    <a:pt x="63" y="292"/>
                  </a:cubicBezTo>
                  <a:cubicBezTo>
                    <a:pt x="63" y="292"/>
                    <a:pt x="35" y="320"/>
                    <a:pt x="35" y="348"/>
                  </a:cubicBezTo>
                  <a:cubicBezTo>
                    <a:pt x="0" y="348"/>
                    <a:pt x="0" y="376"/>
                    <a:pt x="0" y="410"/>
                  </a:cubicBezTo>
                  <a:cubicBezTo>
                    <a:pt x="0" y="438"/>
                    <a:pt x="0" y="466"/>
                    <a:pt x="35" y="466"/>
                  </a:cubicBezTo>
                  <a:cubicBezTo>
                    <a:pt x="63" y="494"/>
                    <a:pt x="90" y="521"/>
                    <a:pt x="118" y="549"/>
                  </a:cubicBezTo>
                  <a:cubicBezTo>
                    <a:pt x="209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22" y="813"/>
                    <a:pt x="3271" y="758"/>
                    <a:pt x="3646" y="695"/>
                  </a:cubicBezTo>
                  <a:cubicBezTo>
                    <a:pt x="3819" y="667"/>
                    <a:pt x="3993" y="639"/>
                    <a:pt x="4111" y="584"/>
                  </a:cubicBezTo>
                  <a:cubicBezTo>
                    <a:pt x="4167" y="584"/>
                    <a:pt x="4201" y="549"/>
                    <a:pt x="4229" y="521"/>
                  </a:cubicBezTo>
                  <a:cubicBezTo>
                    <a:pt x="4257" y="494"/>
                    <a:pt x="4257" y="494"/>
                    <a:pt x="4285" y="466"/>
                  </a:cubicBezTo>
                  <a:cubicBezTo>
                    <a:pt x="4285" y="466"/>
                    <a:pt x="4312" y="438"/>
                    <a:pt x="4312" y="410"/>
                  </a:cubicBezTo>
                  <a:cubicBezTo>
                    <a:pt x="4312" y="376"/>
                    <a:pt x="4285" y="348"/>
                    <a:pt x="4285" y="348"/>
                  </a:cubicBezTo>
                  <a:cubicBezTo>
                    <a:pt x="4257" y="292"/>
                    <a:pt x="4229" y="292"/>
                    <a:pt x="4201" y="264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3885150" y="1972800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38837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38903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388880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389610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38947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39011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38997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3906850" y="1972800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39054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39120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39105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91710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3915550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39228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39214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392787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39264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39337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39322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393880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3937250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39445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39431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94957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39481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39554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39539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96050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958950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9662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9648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97127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9698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771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39756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398220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3980650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8" y="1042"/>
                  </a:lnTo>
                  <a:lnTo>
                    <a:pt x="208" y="9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3896100" y="1967775"/>
              <a:ext cx="76750" cy="11650"/>
            </a:xfrm>
            <a:custGeom>
              <a:avLst/>
              <a:gdLst/>
              <a:ahLst/>
              <a:cxnLst/>
              <a:rect l="l" t="t" r="r" b="b"/>
              <a:pathLst>
                <a:path w="3070" h="466" extrusionOk="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403" y="465"/>
                    <a:pt x="3070" y="347"/>
                    <a:pt x="3070" y="236"/>
                  </a:cubicBezTo>
                  <a:cubicBezTo>
                    <a:pt x="3070" y="118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3882375" y="1954050"/>
              <a:ext cx="104875" cy="20350"/>
            </a:xfrm>
            <a:custGeom>
              <a:avLst/>
              <a:gdLst/>
              <a:ahLst/>
              <a:cxnLst/>
              <a:rect l="l" t="t" r="r" b="b"/>
              <a:pathLst>
                <a:path w="4195" h="814" extrusionOk="0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24" y="813"/>
                    <a:pt x="2084" y="813"/>
                  </a:cubicBezTo>
                  <a:cubicBezTo>
                    <a:pt x="3237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882375" y="1954050"/>
              <a:ext cx="104875" cy="10100"/>
            </a:xfrm>
            <a:custGeom>
              <a:avLst/>
              <a:gdLst/>
              <a:ahLst/>
              <a:cxnLst/>
              <a:rect l="l" t="t" r="r" b="b"/>
              <a:pathLst>
                <a:path w="4195" h="404" extrusionOk="0">
                  <a:moveTo>
                    <a:pt x="1" y="1"/>
                  </a:moveTo>
                  <a:lnTo>
                    <a:pt x="1" y="91"/>
                  </a:lnTo>
                  <a:cubicBezTo>
                    <a:pt x="202" y="265"/>
                    <a:pt x="1042" y="403"/>
                    <a:pt x="2084" y="403"/>
                  </a:cubicBezTo>
                  <a:cubicBezTo>
                    <a:pt x="3126" y="403"/>
                    <a:pt x="3994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882375" y="1945375"/>
              <a:ext cx="104875" cy="16700"/>
            </a:xfrm>
            <a:custGeom>
              <a:avLst/>
              <a:gdLst/>
              <a:ahLst/>
              <a:cxnLst/>
              <a:rect l="l" t="t" r="r" b="b"/>
              <a:pathLst>
                <a:path w="4195" h="668" extrusionOk="0">
                  <a:moveTo>
                    <a:pt x="2084" y="0"/>
                  </a:moveTo>
                  <a:cubicBezTo>
                    <a:pt x="924" y="0"/>
                    <a:pt x="1" y="146"/>
                    <a:pt x="1" y="348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48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880825" y="1943975"/>
              <a:ext cx="107825" cy="19475"/>
            </a:xfrm>
            <a:custGeom>
              <a:avLst/>
              <a:gdLst/>
              <a:ahLst/>
              <a:cxnLst/>
              <a:rect l="l" t="t" r="r" b="b"/>
              <a:pathLst>
                <a:path w="4313" h="779" extrusionOk="0">
                  <a:moveTo>
                    <a:pt x="2146" y="112"/>
                  </a:moveTo>
                  <a:cubicBezTo>
                    <a:pt x="2722" y="112"/>
                    <a:pt x="3243" y="147"/>
                    <a:pt x="3618" y="202"/>
                  </a:cubicBezTo>
                  <a:cubicBezTo>
                    <a:pt x="3819" y="230"/>
                    <a:pt x="3965" y="286"/>
                    <a:pt x="4056" y="320"/>
                  </a:cubicBezTo>
                  <a:cubicBezTo>
                    <a:pt x="4111" y="348"/>
                    <a:pt x="4139" y="348"/>
                    <a:pt x="4167" y="376"/>
                  </a:cubicBezTo>
                  <a:lnTo>
                    <a:pt x="4201" y="404"/>
                  </a:lnTo>
                  <a:cubicBezTo>
                    <a:pt x="4201" y="404"/>
                    <a:pt x="4167" y="404"/>
                    <a:pt x="4139" y="431"/>
                  </a:cubicBezTo>
                  <a:cubicBezTo>
                    <a:pt x="4111" y="459"/>
                    <a:pt x="4028" y="494"/>
                    <a:pt x="3882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63" y="668"/>
                    <a:pt x="1042" y="633"/>
                    <a:pt x="695" y="577"/>
                  </a:cubicBezTo>
                  <a:cubicBezTo>
                    <a:pt x="493" y="549"/>
                    <a:pt x="347" y="522"/>
                    <a:pt x="236" y="459"/>
                  </a:cubicBezTo>
                  <a:cubicBezTo>
                    <a:pt x="209" y="459"/>
                    <a:pt x="174" y="431"/>
                    <a:pt x="146" y="404"/>
                  </a:cubicBezTo>
                  <a:lnTo>
                    <a:pt x="118" y="404"/>
                  </a:lnTo>
                  <a:cubicBezTo>
                    <a:pt x="118" y="404"/>
                    <a:pt x="118" y="376"/>
                    <a:pt x="146" y="376"/>
                  </a:cubicBezTo>
                  <a:cubicBezTo>
                    <a:pt x="209" y="320"/>
                    <a:pt x="292" y="286"/>
                    <a:pt x="410" y="258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5" y="147"/>
                    <a:pt x="320" y="174"/>
                    <a:pt x="209" y="202"/>
                  </a:cubicBezTo>
                  <a:cubicBezTo>
                    <a:pt x="146" y="230"/>
                    <a:pt x="118" y="258"/>
                    <a:pt x="63" y="286"/>
                  </a:cubicBezTo>
                  <a:lnTo>
                    <a:pt x="35" y="320"/>
                  </a:lnTo>
                  <a:cubicBezTo>
                    <a:pt x="0" y="348"/>
                    <a:pt x="0" y="376"/>
                    <a:pt x="0" y="404"/>
                  </a:cubicBezTo>
                  <a:cubicBezTo>
                    <a:pt x="0" y="431"/>
                    <a:pt x="0" y="431"/>
                    <a:pt x="35" y="459"/>
                  </a:cubicBezTo>
                  <a:cubicBezTo>
                    <a:pt x="63" y="494"/>
                    <a:pt x="90" y="522"/>
                    <a:pt x="118" y="549"/>
                  </a:cubicBezTo>
                  <a:cubicBezTo>
                    <a:pt x="209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22" y="779"/>
                    <a:pt x="3271" y="751"/>
                    <a:pt x="3646" y="695"/>
                  </a:cubicBezTo>
                  <a:cubicBezTo>
                    <a:pt x="3819" y="668"/>
                    <a:pt x="3993" y="633"/>
                    <a:pt x="4111" y="577"/>
                  </a:cubicBezTo>
                  <a:cubicBezTo>
                    <a:pt x="4167" y="549"/>
                    <a:pt x="4201" y="549"/>
                    <a:pt x="4229" y="522"/>
                  </a:cubicBezTo>
                  <a:cubicBezTo>
                    <a:pt x="4257" y="494"/>
                    <a:pt x="4257" y="494"/>
                    <a:pt x="4285" y="459"/>
                  </a:cubicBezTo>
                  <a:cubicBezTo>
                    <a:pt x="4285" y="431"/>
                    <a:pt x="4312" y="431"/>
                    <a:pt x="4312" y="404"/>
                  </a:cubicBezTo>
                  <a:cubicBezTo>
                    <a:pt x="4312" y="376"/>
                    <a:pt x="4285" y="348"/>
                    <a:pt x="4285" y="320"/>
                  </a:cubicBezTo>
                  <a:cubicBezTo>
                    <a:pt x="4257" y="286"/>
                    <a:pt x="4229" y="258"/>
                    <a:pt x="4201" y="258"/>
                  </a:cubicBezTo>
                  <a:cubicBezTo>
                    <a:pt x="4111" y="202"/>
                    <a:pt x="4028" y="174"/>
                    <a:pt x="3882" y="147"/>
                  </a:cubicBezTo>
                  <a:cubicBezTo>
                    <a:pt x="3507" y="56"/>
                    <a:pt x="2868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885150" y="195267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8837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89037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88880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89610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8947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011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89975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906850" y="195267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9054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91207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9105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91710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3915550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9228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392145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392787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39264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393377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39322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393880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937250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9445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394315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94957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39481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95547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9539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96050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958950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9662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96485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97127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9698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397717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39756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398220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3980650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3896100" y="1948325"/>
              <a:ext cx="76750" cy="11475"/>
            </a:xfrm>
            <a:custGeom>
              <a:avLst/>
              <a:gdLst/>
              <a:ahLst/>
              <a:cxnLst/>
              <a:rect l="l" t="t" r="r" b="b"/>
              <a:pathLst>
                <a:path w="3070" h="459" extrusionOk="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403" y="459"/>
                    <a:pt x="3070" y="348"/>
                    <a:pt x="3070" y="230"/>
                  </a:cubicBezTo>
                  <a:cubicBezTo>
                    <a:pt x="3070" y="84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3882375" y="1933750"/>
              <a:ext cx="104875" cy="21025"/>
            </a:xfrm>
            <a:custGeom>
              <a:avLst/>
              <a:gdLst/>
              <a:ahLst/>
              <a:cxnLst/>
              <a:rect l="l" t="t" r="r" b="b"/>
              <a:pathLst>
                <a:path w="4195" h="841" extrusionOk="0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24" y="840"/>
                    <a:pt x="2084" y="840"/>
                  </a:cubicBezTo>
                  <a:cubicBezTo>
                    <a:pt x="3237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882375" y="1933750"/>
              <a:ext cx="104875" cy="10950"/>
            </a:xfrm>
            <a:custGeom>
              <a:avLst/>
              <a:gdLst/>
              <a:ahLst/>
              <a:cxnLst/>
              <a:rect l="l" t="t" r="r" b="b"/>
              <a:pathLst>
                <a:path w="4195" h="438" extrusionOk="0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38"/>
                    <a:pt x="2084" y="438"/>
                  </a:cubicBezTo>
                  <a:cubicBezTo>
                    <a:pt x="3126" y="438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882375" y="1925925"/>
              <a:ext cx="104875" cy="16525"/>
            </a:xfrm>
            <a:custGeom>
              <a:avLst/>
              <a:gdLst/>
              <a:ahLst/>
              <a:cxnLst/>
              <a:rect l="l" t="t" r="r" b="b"/>
              <a:pathLst>
                <a:path w="4195" h="661" extrusionOk="0">
                  <a:moveTo>
                    <a:pt x="2084" y="1"/>
                  </a:moveTo>
                  <a:cubicBezTo>
                    <a:pt x="924" y="1"/>
                    <a:pt x="1" y="140"/>
                    <a:pt x="1" y="313"/>
                  </a:cubicBezTo>
                  <a:cubicBezTo>
                    <a:pt x="1" y="522"/>
                    <a:pt x="924" y="660"/>
                    <a:pt x="2084" y="660"/>
                  </a:cubicBezTo>
                  <a:cubicBezTo>
                    <a:pt x="3237" y="660"/>
                    <a:pt x="4195" y="522"/>
                    <a:pt x="4195" y="313"/>
                  </a:cubicBezTo>
                  <a:cubicBezTo>
                    <a:pt x="4195" y="140"/>
                    <a:pt x="3237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3880825" y="1924375"/>
              <a:ext cx="107825" cy="19625"/>
            </a:xfrm>
            <a:custGeom>
              <a:avLst/>
              <a:gdLst/>
              <a:ahLst/>
              <a:cxnLst/>
              <a:rect l="l" t="t" r="r" b="b"/>
              <a:pathLst>
                <a:path w="4313" h="785" extrusionOk="0">
                  <a:moveTo>
                    <a:pt x="2146" y="118"/>
                  </a:moveTo>
                  <a:cubicBezTo>
                    <a:pt x="2722" y="118"/>
                    <a:pt x="3243" y="146"/>
                    <a:pt x="3618" y="202"/>
                  </a:cubicBezTo>
                  <a:cubicBezTo>
                    <a:pt x="3819" y="236"/>
                    <a:pt x="3965" y="292"/>
                    <a:pt x="4056" y="320"/>
                  </a:cubicBezTo>
                  <a:cubicBezTo>
                    <a:pt x="4111" y="320"/>
                    <a:pt x="4139" y="347"/>
                    <a:pt x="4167" y="375"/>
                  </a:cubicBezTo>
                  <a:lnTo>
                    <a:pt x="4201" y="375"/>
                  </a:lnTo>
                  <a:cubicBezTo>
                    <a:pt x="4201" y="375"/>
                    <a:pt x="4167" y="410"/>
                    <a:pt x="4139" y="438"/>
                  </a:cubicBezTo>
                  <a:cubicBezTo>
                    <a:pt x="4111" y="465"/>
                    <a:pt x="4028" y="493"/>
                    <a:pt x="3882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63" y="667"/>
                    <a:pt x="1042" y="639"/>
                    <a:pt x="695" y="584"/>
                  </a:cubicBezTo>
                  <a:cubicBezTo>
                    <a:pt x="493" y="549"/>
                    <a:pt x="347" y="493"/>
                    <a:pt x="236" y="465"/>
                  </a:cubicBezTo>
                  <a:cubicBezTo>
                    <a:pt x="209" y="438"/>
                    <a:pt x="174" y="438"/>
                    <a:pt x="146" y="410"/>
                  </a:cubicBezTo>
                  <a:lnTo>
                    <a:pt x="118" y="410"/>
                  </a:lnTo>
                  <a:lnTo>
                    <a:pt x="118" y="375"/>
                  </a:lnTo>
                  <a:lnTo>
                    <a:pt x="146" y="347"/>
                  </a:lnTo>
                  <a:cubicBezTo>
                    <a:pt x="209" y="320"/>
                    <a:pt x="292" y="292"/>
                    <a:pt x="410" y="264"/>
                  </a:cubicBezTo>
                  <a:cubicBezTo>
                    <a:pt x="785" y="174"/>
                    <a:pt x="1424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5" y="118"/>
                    <a:pt x="320" y="174"/>
                    <a:pt x="209" y="202"/>
                  </a:cubicBezTo>
                  <a:cubicBezTo>
                    <a:pt x="146" y="236"/>
                    <a:pt x="118" y="264"/>
                    <a:pt x="63" y="292"/>
                  </a:cubicBezTo>
                  <a:lnTo>
                    <a:pt x="35" y="320"/>
                  </a:lnTo>
                  <a:cubicBezTo>
                    <a:pt x="0" y="347"/>
                    <a:pt x="0" y="375"/>
                    <a:pt x="0" y="375"/>
                  </a:cubicBezTo>
                  <a:cubicBezTo>
                    <a:pt x="0" y="410"/>
                    <a:pt x="0" y="438"/>
                    <a:pt x="35" y="465"/>
                  </a:cubicBezTo>
                  <a:cubicBezTo>
                    <a:pt x="63" y="493"/>
                    <a:pt x="90" y="521"/>
                    <a:pt x="118" y="549"/>
                  </a:cubicBezTo>
                  <a:cubicBezTo>
                    <a:pt x="209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22" y="785"/>
                    <a:pt x="3271" y="757"/>
                    <a:pt x="3646" y="695"/>
                  </a:cubicBezTo>
                  <a:cubicBezTo>
                    <a:pt x="3819" y="667"/>
                    <a:pt x="3993" y="611"/>
                    <a:pt x="4111" y="584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65"/>
                    <a:pt x="4285" y="465"/>
                  </a:cubicBezTo>
                  <a:cubicBezTo>
                    <a:pt x="4285" y="438"/>
                    <a:pt x="4312" y="410"/>
                    <a:pt x="4312" y="375"/>
                  </a:cubicBezTo>
                  <a:cubicBezTo>
                    <a:pt x="4312" y="375"/>
                    <a:pt x="4285" y="347"/>
                    <a:pt x="4285" y="320"/>
                  </a:cubicBezTo>
                  <a:cubicBezTo>
                    <a:pt x="4257" y="292"/>
                    <a:pt x="4229" y="264"/>
                    <a:pt x="4201" y="236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63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3885150" y="1933050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38837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389037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388880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389610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38947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39011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389975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3906850" y="1933050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39054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391207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39105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391710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3915550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39228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392145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392787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39264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93377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39322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393880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3937250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39445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394315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94957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39481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395547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39539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396050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3958950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39662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396485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397127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9698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97717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39756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98220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3980650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8" y="1070"/>
                  </a:lnTo>
                  <a:lnTo>
                    <a:pt x="208" y="1015"/>
                  </a:lnTo>
                  <a:lnTo>
                    <a:pt x="208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3896100" y="1928700"/>
              <a:ext cx="76750" cy="10975"/>
            </a:xfrm>
            <a:custGeom>
              <a:avLst/>
              <a:gdLst/>
              <a:ahLst/>
              <a:cxnLst/>
              <a:rect l="l" t="t" r="r" b="b"/>
              <a:pathLst>
                <a:path w="3070" h="439" extrusionOk="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403" y="438"/>
                    <a:pt x="3070" y="348"/>
                    <a:pt x="3070" y="202"/>
                  </a:cubicBezTo>
                  <a:cubicBezTo>
                    <a:pt x="3070" y="91"/>
                    <a:pt x="2403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3882375" y="1914300"/>
              <a:ext cx="104875" cy="21025"/>
            </a:xfrm>
            <a:custGeom>
              <a:avLst/>
              <a:gdLst/>
              <a:ahLst/>
              <a:cxnLst/>
              <a:rect l="l" t="t" r="r" b="b"/>
              <a:pathLst>
                <a:path w="4195" h="841" extrusionOk="0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24" y="841"/>
                    <a:pt x="2084" y="841"/>
                  </a:cubicBezTo>
                  <a:cubicBezTo>
                    <a:pt x="3237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3882375" y="1914300"/>
              <a:ext cx="104875" cy="10100"/>
            </a:xfrm>
            <a:custGeom>
              <a:avLst/>
              <a:gdLst/>
              <a:ahLst/>
              <a:cxnLst/>
              <a:rect l="l" t="t" r="r" b="b"/>
              <a:pathLst>
                <a:path w="4195" h="404" extrusionOk="0">
                  <a:moveTo>
                    <a:pt x="1" y="0"/>
                  </a:moveTo>
                  <a:lnTo>
                    <a:pt x="1" y="118"/>
                  </a:lnTo>
                  <a:cubicBezTo>
                    <a:pt x="202" y="292"/>
                    <a:pt x="1042" y="403"/>
                    <a:pt x="2084" y="403"/>
                  </a:cubicBezTo>
                  <a:cubicBezTo>
                    <a:pt x="3126" y="403"/>
                    <a:pt x="3994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882375" y="1906325"/>
              <a:ext cx="104875" cy="16675"/>
            </a:xfrm>
            <a:custGeom>
              <a:avLst/>
              <a:gdLst/>
              <a:ahLst/>
              <a:cxnLst/>
              <a:rect l="l" t="t" r="r" b="b"/>
              <a:pathLst>
                <a:path w="4195" h="667" extrusionOk="0">
                  <a:moveTo>
                    <a:pt x="2084" y="0"/>
                  </a:moveTo>
                  <a:cubicBezTo>
                    <a:pt x="924" y="0"/>
                    <a:pt x="1" y="146"/>
                    <a:pt x="1" y="319"/>
                  </a:cubicBezTo>
                  <a:cubicBezTo>
                    <a:pt x="1" y="521"/>
                    <a:pt x="924" y="667"/>
                    <a:pt x="2084" y="667"/>
                  </a:cubicBezTo>
                  <a:cubicBezTo>
                    <a:pt x="3237" y="667"/>
                    <a:pt x="4195" y="521"/>
                    <a:pt x="4195" y="319"/>
                  </a:cubicBezTo>
                  <a:cubicBezTo>
                    <a:pt x="4195" y="146"/>
                    <a:pt x="3237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880825" y="1904925"/>
              <a:ext cx="107825" cy="19475"/>
            </a:xfrm>
            <a:custGeom>
              <a:avLst/>
              <a:gdLst/>
              <a:ahLst/>
              <a:cxnLst/>
              <a:rect l="l" t="t" r="r" b="b"/>
              <a:pathLst>
                <a:path w="4313" h="779" extrusionOk="0">
                  <a:moveTo>
                    <a:pt x="2146" y="112"/>
                  </a:moveTo>
                  <a:cubicBezTo>
                    <a:pt x="2722" y="112"/>
                    <a:pt x="3243" y="146"/>
                    <a:pt x="3618" y="202"/>
                  </a:cubicBezTo>
                  <a:cubicBezTo>
                    <a:pt x="3819" y="230"/>
                    <a:pt x="3965" y="257"/>
                    <a:pt x="4056" y="320"/>
                  </a:cubicBezTo>
                  <a:cubicBezTo>
                    <a:pt x="4111" y="320"/>
                    <a:pt x="4139" y="348"/>
                    <a:pt x="4167" y="348"/>
                  </a:cubicBezTo>
                  <a:lnTo>
                    <a:pt x="4201" y="375"/>
                  </a:lnTo>
                  <a:cubicBezTo>
                    <a:pt x="4201" y="375"/>
                    <a:pt x="4167" y="403"/>
                    <a:pt x="4139" y="403"/>
                  </a:cubicBezTo>
                  <a:cubicBezTo>
                    <a:pt x="4111" y="431"/>
                    <a:pt x="4028" y="493"/>
                    <a:pt x="3882" y="521"/>
                  </a:cubicBezTo>
                  <a:cubicBezTo>
                    <a:pt x="3535" y="605"/>
                    <a:pt x="2896" y="667"/>
                    <a:pt x="2146" y="667"/>
                  </a:cubicBezTo>
                  <a:cubicBezTo>
                    <a:pt x="1563" y="667"/>
                    <a:pt x="1042" y="632"/>
                    <a:pt x="695" y="549"/>
                  </a:cubicBezTo>
                  <a:cubicBezTo>
                    <a:pt x="493" y="521"/>
                    <a:pt x="347" y="493"/>
                    <a:pt x="236" y="459"/>
                  </a:cubicBezTo>
                  <a:cubicBezTo>
                    <a:pt x="209" y="431"/>
                    <a:pt x="174" y="431"/>
                    <a:pt x="146" y="403"/>
                  </a:cubicBezTo>
                  <a:lnTo>
                    <a:pt x="118" y="375"/>
                  </a:lnTo>
                  <a:lnTo>
                    <a:pt x="146" y="348"/>
                  </a:lnTo>
                  <a:cubicBezTo>
                    <a:pt x="209" y="320"/>
                    <a:pt x="292" y="285"/>
                    <a:pt x="410" y="257"/>
                  </a:cubicBezTo>
                  <a:cubicBezTo>
                    <a:pt x="785" y="174"/>
                    <a:pt x="1424" y="112"/>
                    <a:pt x="2146" y="112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4"/>
                  </a:cubicBezTo>
                  <a:cubicBezTo>
                    <a:pt x="465" y="112"/>
                    <a:pt x="320" y="146"/>
                    <a:pt x="209" y="202"/>
                  </a:cubicBezTo>
                  <a:cubicBezTo>
                    <a:pt x="146" y="230"/>
                    <a:pt x="118" y="230"/>
                    <a:pt x="63" y="257"/>
                  </a:cubicBezTo>
                  <a:cubicBezTo>
                    <a:pt x="63" y="285"/>
                    <a:pt x="35" y="285"/>
                    <a:pt x="35" y="320"/>
                  </a:cubicBezTo>
                  <a:cubicBezTo>
                    <a:pt x="0" y="348"/>
                    <a:pt x="0" y="348"/>
                    <a:pt x="0" y="375"/>
                  </a:cubicBezTo>
                  <a:cubicBezTo>
                    <a:pt x="0" y="403"/>
                    <a:pt x="0" y="431"/>
                    <a:pt x="35" y="431"/>
                  </a:cubicBezTo>
                  <a:cubicBezTo>
                    <a:pt x="63" y="493"/>
                    <a:pt x="90" y="521"/>
                    <a:pt x="118" y="521"/>
                  </a:cubicBezTo>
                  <a:cubicBezTo>
                    <a:pt x="209" y="577"/>
                    <a:pt x="292" y="605"/>
                    <a:pt x="438" y="632"/>
                  </a:cubicBezTo>
                  <a:cubicBezTo>
                    <a:pt x="813" y="723"/>
                    <a:pt x="1452" y="778"/>
                    <a:pt x="2146" y="778"/>
                  </a:cubicBezTo>
                  <a:cubicBezTo>
                    <a:pt x="2722" y="778"/>
                    <a:pt x="3271" y="750"/>
                    <a:pt x="3646" y="667"/>
                  </a:cubicBezTo>
                  <a:cubicBezTo>
                    <a:pt x="3819" y="632"/>
                    <a:pt x="3993" y="605"/>
                    <a:pt x="4111" y="577"/>
                  </a:cubicBezTo>
                  <a:cubicBezTo>
                    <a:pt x="4167" y="549"/>
                    <a:pt x="4201" y="521"/>
                    <a:pt x="4229" y="493"/>
                  </a:cubicBezTo>
                  <a:cubicBezTo>
                    <a:pt x="4257" y="493"/>
                    <a:pt x="4257" y="459"/>
                    <a:pt x="4285" y="431"/>
                  </a:cubicBezTo>
                  <a:cubicBezTo>
                    <a:pt x="4285" y="431"/>
                    <a:pt x="4312" y="403"/>
                    <a:pt x="4312" y="375"/>
                  </a:cubicBezTo>
                  <a:cubicBezTo>
                    <a:pt x="4312" y="348"/>
                    <a:pt x="4285" y="348"/>
                    <a:pt x="4285" y="320"/>
                  </a:cubicBezTo>
                  <a:cubicBezTo>
                    <a:pt x="4257" y="285"/>
                    <a:pt x="4229" y="257"/>
                    <a:pt x="4201" y="230"/>
                  </a:cubicBezTo>
                  <a:cubicBezTo>
                    <a:pt x="4111" y="202"/>
                    <a:pt x="4028" y="174"/>
                    <a:pt x="3882" y="146"/>
                  </a:cubicBezTo>
                  <a:cubicBezTo>
                    <a:pt x="3507" y="56"/>
                    <a:pt x="2868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885150" y="1913600"/>
              <a:ext cx="2300" cy="23825"/>
            </a:xfrm>
            <a:custGeom>
              <a:avLst/>
              <a:gdLst/>
              <a:ahLst/>
              <a:cxnLst/>
              <a:rect l="l" t="t" r="r" b="b"/>
              <a:pathLst>
                <a:path w="92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88377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890375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88880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89610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89470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901125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89975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3906850" y="1913600"/>
              <a:ext cx="2300" cy="23825"/>
            </a:xfrm>
            <a:custGeom>
              <a:avLst/>
              <a:gdLst/>
              <a:ahLst/>
              <a:cxnLst/>
              <a:rect l="l" t="t" r="r" b="b"/>
              <a:pathLst>
                <a:path w="92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90547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912075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91050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91710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915550" y="191205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922825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92145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927875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92647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933775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93220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93880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937250" y="191205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944525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94315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949575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94817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955475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95390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96050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958950" y="191205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966225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96485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971275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96987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977175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97560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98220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980650" y="191205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8" y="1077"/>
                  </a:lnTo>
                  <a:lnTo>
                    <a:pt x="208" y="1014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896100" y="1908575"/>
              <a:ext cx="76750" cy="11475"/>
            </a:xfrm>
            <a:custGeom>
              <a:avLst/>
              <a:gdLst/>
              <a:ahLst/>
              <a:cxnLst/>
              <a:rect l="l" t="t" r="r" b="b"/>
              <a:pathLst>
                <a:path w="3070" h="459" extrusionOk="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403" y="459"/>
                    <a:pt x="3070" y="375"/>
                    <a:pt x="3070" y="229"/>
                  </a:cubicBezTo>
                  <a:cubicBezTo>
                    <a:pt x="3070" y="111"/>
                    <a:pt x="2403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4040700" y="2012725"/>
              <a:ext cx="130225" cy="31100"/>
            </a:xfrm>
            <a:custGeom>
              <a:avLst/>
              <a:gdLst/>
              <a:ahLst/>
              <a:cxnLst/>
              <a:rect l="l" t="t" r="r" b="b"/>
              <a:pathLst>
                <a:path w="5209" h="1244" extrusionOk="0">
                  <a:moveTo>
                    <a:pt x="2605" y="1"/>
                  </a:moveTo>
                  <a:cubicBezTo>
                    <a:pt x="1160" y="1"/>
                    <a:pt x="1" y="285"/>
                    <a:pt x="1" y="633"/>
                  </a:cubicBezTo>
                  <a:cubicBezTo>
                    <a:pt x="1" y="980"/>
                    <a:pt x="1160" y="1244"/>
                    <a:pt x="2605" y="1244"/>
                  </a:cubicBezTo>
                  <a:cubicBezTo>
                    <a:pt x="4056" y="1244"/>
                    <a:pt x="5209" y="980"/>
                    <a:pt x="5209" y="633"/>
                  </a:cubicBezTo>
                  <a:cubicBezTo>
                    <a:pt x="5209" y="285"/>
                    <a:pt x="4056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4053725" y="2012725"/>
              <a:ext cx="104175" cy="20875"/>
            </a:xfrm>
            <a:custGeom>
              <a:avLst/>
              <a:gdLst/>
              <a:ahLst/>
              <a:cxnLst/>
              <a:rect l="l" t="t" r="r" b="b"/>
              <a:pathLst>
                <a:path w="4167" h="835" extrusionOk="0">
                  <a:moveTo>
                    <a:pt x="1" y="1"/>
                  </a:moveTo>
                  <a:lnTo>
                    <a:pt x="1" y="487"/>
                  </a:lnTo>
                  <a:cubicBezTo>
                    <a:pt x="1" y="695"/>
                    <a:pt x="931" y="834"/>
                    <a:pt x="2084" y="834"/>
                  </a:cubicBezTo>
                  <a:cubicBezTo>
                    <a:pt x="3243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4053725" y="2012725"/>
              <a:ext cx="104175" cy="10800"/>
            </a:xfrm>
            <a:custGeom>
              <a:avLst/>
              <a:gdLst/>
              <a:ahLst/>
              <a:cxnLst/>
              <a:rect l="l" t="t" r="r" b="b"/>
              <a:pathLst>
                <a:path w="4167" h="432" extrusionOk="0">
                  <a:moveTo>
                    <a:pt x="1" y="1"/>
                  </a:moveTo>
                  <a:lnTo>
                    <a:pt x="1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4053725" y="2004750"/>
              <a:ext cx="104175" cy="16675"/>
            </a:xfrm>
            <a:custGeom>
              <a:avLst/>
              <a:gdLst/>
              <a:ahLst/>
              <a:cxnLst/>
              <a:rect l="l" t="t" r="r" b="b"/>
              <a:pathLst>
                <a:path w="4167" h="667" extrusionOk="0">
                  <a:moveTo>
                    <a:pt x="2084" y="0"/>
                  </a:moveTo>
                  <a:cubicBezTo>
                    <a:pt x="931" y="0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4052325" y="2003175"/>
              <a:ext cx="107150" cy="19650"/>
            </a:xfrm>
            <a:custGeom>
              <a:avLst/>
              <a:gdLst/>
              <a:ahLst/>
              <a:cxnLst/>
              <a:rect l="l" t="t" r="r" b="b"/>
              <a:pathLst>
                <a:path w="4286" h="786" extrusionOk="0">
                  <a:moveTo>
                    <a:pt x="2140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66" y="265"/>
                    <a:pt x="4049" y="320"/>
                  </a:cubicBezTo>
                  <a:cubicBezTo>
                    <a:pt x="4112" y="320"/>
                    <a:pt x="4140" y="348"/>
                    <a:pt x="4167" y="383"/>
                  </a:cubicBezTo>
                  <a:cubicBezTo>
                    <a:pt x="4167" y="383"/>
                    <a:pt x="4167" y="411"/>
                    <a:pt x="4140" y="438"/>
                  </a:cubicBezTo>
                  <a:cubicBezTo>
                    <a:pt x="4112" y="466"/>
                    <a:pt x="3994" y="494"/>
                    <a:pt x="3876" y="522"/>
                  </a:cubicBezTo>
                  <a:cubicBezTo>
                    <a:pt x="3529" y="612"/>
                    <a:pt x="2862" y="667"/>
                    <a:pt x="2140" y="667"/>
                  </a:cubicBezTo>
                  <a:cubicBezTo>
                    <a:pt x="1563" y="667"/>
                    <a:pt x="1043" y="640"/>
                    <a:pt x="668" y="584"/>
                  </a:cubicBezTo>
                  <a:cubicBezTo>
                    <a:pt x="494" y="556"/>
                    <a:pt x="348" y="494"/>
                    <a:pt x="230" y="466"/>
                  </a:cubicBezTo>
                  <a:cubicBezTo>
                    <a:pt x="202" y="438"/>
                    <a:pt x="147" y="438"/>
                    <a:pt x="147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2" y="320"/>
                    <a:pt x="293" y="292"/>
                    <a:pt x="404" y="265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36"/>
                    <a:pt x="668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7" y="237"/>
                    <a:pt x="84" y="265"/>
                    <a:pt x="57" y="265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8"/>
                    <a:pt x="1" y="383"/>
                    <a:pt x="1" y="383"/>
                  </a:cubicBezTo>
                  <a:cubicBezTo>
                    <a:pt x="1" y="411"/>
                    <a:pt x="1" y="438"/>
                    <a:pt x="29" y="466"/>
                  </a:cubicBezTo>
                  <a:cubicBezTo>
                    <a:pt x="29" y="494"/>
                    <a:pt x="57" y="522"/>
                    <a:pt x="119" y="522"/>
                  </a:cubicBezTo>
                  <a:cubicBezTo>
                    <a:pt x="175" y="584"/>
                    <a:pt x="293" y="612"/>
                    <a:pt x="404" y="640"/>
                  </a:cubicBezTo>
                  <a:cubicBezTo>
                    <a:pt x="813" y="730"/>
                    <a:pt x="1418" y="785"/>
                    <a:pt x="2140" y="785"/>
                  </a:cubicBezTo>
                  <a:cubicBezTo>
                    <a:pt x="2723" y="785"/>
                    <a:pt x="3244" y="758"/>
                    <a:pt x="3647" y="695"/>
                  </a:cubicBezTo>
                  <a:cubicBezTo>
                    <a:pt x="3820" y="640"/>
                    <a:pt x="3994" y="612"/>
                    <a:pt x="4077" y="584"/>
                  </a:cubicBezTo>
                  <a:cubicBezTo>
                    <a:pt x="4140" y="556"/>
                    <a:pt x="4195" y="522"/>
                    <a:pt x="4223" y="494"/>
                  </a:cubicBezTo>
                  <a:cubicBezTo>
                    <a:pt x="4251" y="494"/>
                    <a:pt x="4251" y="466"/>
                    <a:pt x="4285" y="466"/>
                  </a:cubicBezTo>
                  <a:lnTo>
                    <a:pt x="4285" y="383"/>
                  </a:lnTo>
                  <a:lnTo>
                    <a:pt x="4285" y="320"/>
                  </a:lnTo>
                  <a:cubicBezTo>
                    <a:pt x="4251" y="292"/>
                    <a:pt x="4223" y="265"/>
                    <a:pt x="4167" y="237"/>
                  </a:cubicBezTo>
                  <a:cubicBezTo>
                    <a:pt x="4112" y="209"/>
                    <a:pt x="3994" y="174"/>
                    <a:pt x="3876" y="147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40559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4054425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4061700" y="2011875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406032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406675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406535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40726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4071075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40776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4076125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4083400" y="2011875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408202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408845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408705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40943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4092775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40993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4097825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4105100" y="2011875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410372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411015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410875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41160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4114475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41210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4119525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41268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412542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413185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413045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41377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4136175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41427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4141225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414782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4146425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415355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415215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4067450" y="2006825"/>
              <a:ext cx="76750" cy="11650"/>
            </a:xfrm>
            <a:custGeom>
              <a:avLst/>
              <a:gdLst/>
              <a:ahLst/>
              <a:cxnLst/>
              <a:rect l="l" t="t" r="r" b="b"/>
              <a:pathLst>
                <a:path w="3070" h="466" extrusionOk="0">
                  <a:moveTo>
                    <a:pt x="1535" y="1"/>
                  </a:moveTo>
                  <a:cubicBezTo>
                    <a:pt x="695" y="1"/>
                    <a:pt x="0" y="119"/>
                    <a:pt x="0" y="237"/>
                  </a:cubicBezTo>
                  <a:cubicBezTo>
                    <a:pt x="0" y="376"/>
                    <a:pt x="695" y="466"/>
                    <a:pt x="1535" y="466"/>
                  </a:cubicBezTo>
                  <a:cubicBezTo>
                    <a:pt x="2375" y="466"/>
                    <a:pt x="3069" y="376"/>
                    <a:pt x="3069" y="237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4053725" y="1993125"/>
              <a:ext cx="104175" cy="21025"/>
            </a:xfrm>
            <a:custGeom>
              <a:avLst/>
              <a:gdLst/>
              <a:ahLst/>
              <a:cxnLst/>
              <a:rect l="l" t="t" r="r" b="b"/>
              <a:pathLst>
                <a:path w="4167" h="841" extrusionOk="0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0"/>
                    <a:pt x="2084" y="840"/>
                  </a:cubicBezTo>
                  <a:cubicBezTo>
                    <a:pt x="3243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4053725" y="1993125"/>
              <a:ext cx="104175" cy="10075"/>
            </a:xfrm>
            <a:custGeom>
              <a:avLst/>
              <a:gdLst/>
              <a:ahLst/>
              <a:cxnLst/>
              <a:rect l="l" t="t" r="r" b="b"/>
              <a:pathLst>
                <a:path w="4167" h="403" extrusionOk="0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4053725" y="1985125"/>
              <a:ext cx="104175" cy="16700"/>
            </a:xfrm>
            <a:custGeom>
              <a:avLst/>
              <a:gdLst/>
              <a:ahLst/>
              <a:cxnLst/>
              <a:rect l="l" t="t" r="r" b="b"/>
              <a:pathLst>
                <a:path w="4167" h="668" extrusionOk="0">
                  <a:moveTo>
                    <a:pt x="2084" y="1"/>
                  </a:moveTo>
                  <a:cubicBezTo>
                    <a:pt x="931" y="1"/>
                    <a:pt x="1" y="146"/>
                    <a:pt x="1" y="320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20"/>
                  </a:cubicBezTo>
                  <a:cubicBezTo>
                    <a:pt x="4167" y="146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4052325" y="1983750"/>
              <a:ext cx="107150" cy="19450"/>
            </a:xfrm>
            <a:custGeom>
              <a:avLst/>
              <a:gdLst/>
              <a:ahLst/>
              <a:cxnLst/>
              <a:rect l="l" t="t" r="r" b="b"/>
              <a:pathLst>
                <a:path w="4286" h="778" extrusionOk="0">
                  <a:moveTo>
                    <a:pt x="2140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66" y="257"/>
                    <a:pt x="4049" y="292"/>
                  </a:cubicBezTo>
                  <a:cubicBezTo>
                    <a:pt x="4112" y="320"/>
                    <a:pt x="4140" y="347"/>
                    <a:pt x="4167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4"/>
                    <a:pt x="2862" y="667"/>
                    <a:pt x="2140" y="667"/>
                  </a:cubicBezTo>
                  <a:cubicBezTo>
                    <a:pt x="1563" y="667"/>
                    <a:pt x="1043" y="604"/>
                    <a:pt x="668" y="549"/>
                  </a:cubicBezTo>
                  <a:cubicBezTo>
                    <a:pt x="494" y="521"/>
                    <a:pt x="348" y="493"/>
                    <a:pt x="230" y="465"/>
                  </a:cubicBezTo>
                  <a:cubicBezTo>
                    <a:pt x="202" y="431"/>
                    <a:pt x="147" y="403"/>
                    <a:pt x="147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57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7" y="229"/>
                    <a:pt x="84" y="229"/>
                    <a:pt x="57" y="257"/>
                  </a:cubicBezTo>
                  <a:cubicBezTo>
                    <a:pt x="57" y="292"/>
                    <a:pt x="29" y="292"/>
                    <a:pt x="29" y="320"/>
                  </a:cubicBezTo>
                  <a:cubicBezTo>
                    <a:pt x="1" y="347"/>
                    <a:pt x="1" y="347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493"/>
                    <a:pt x="119" y="521"/>
                  </a:cubicBezTo>
                  <a:cubicBezTo>
                    <a:pt x="175" y="576"/>
                    <a:pt x="293" y="604"/>
                    <a:pt x="404" y="639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22"/>
                    <a:pt x="3647" y="667"/>
                  </a:cubicBezTo>
                  <a:cubicBezTo>
                    <a:pt x="3820" y="639"/>
                    <a:pt x="3994" y="604"/>
                    <a:pt x="4077" y="576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57"/>
                    <a:pt x="4167" y="229"/>
                  </a:cubicBezTo>
                  <a:cubicBezTo>
                    <a:pt x="4112" y="201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40559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4054425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4061700" y="199242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406032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406675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406535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40726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4071075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40776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4076125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4083400" y="199242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408202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408845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408705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40943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4092775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40993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4097825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4105100" y="199242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410372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411015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410875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41160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4114475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41210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4119525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41268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412542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413185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413045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41377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4136175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41427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4141225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414782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4146425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415355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415215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4067450" y="1987375"/>
              <a:ext cx="76750" cy="11500"/>
            </a:xfrm>
            <a:custGeom>
              <a:avLst/>
              <a:gdLst/>
              <a:ahLst/>
              <a:cxnLst/>
              <a:rect l="l" t="t" r="r" b="b"/>
              <a:pathLst>
                <a:path w="3070" h="460" extrusionOk="0">
                  <a:moveTo>
                    <a:pt x="1535" y="1"/>
                  </a:moveTo>
                  <a:cubicBezTo>
                    <a:pt x="695" y="1"/>
                    <a:pt x="0" y="112"/>
                    <a:pt x="0" y="230"/>
                  </a:cubicBezTo>
                  <a:cubicBezTo>
                    <a:pt x="0" y="376"/>
                    <a:pt x="695" y="459"/>
                    <a:pt x="1535" y="459"/>
                  </a:cubicBezTo>
                  <a:cubicBezTo>
                    <a:pt x="2375" y="459"/>
                    <a:pt x="3069" y="376"/>
                    <a:pt x="3069" y="230"/>
                  </a:cubicBezTo>
                  <a:cubicBezTo>
                    <a:pt x="3069" y="112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4053725" y="1973675"/>
              <a:ext cx="104175" cy="20150"/>
            </a:xfrm>
            <a:custGeom>
              <a:avLst/>
              <a:gdLst/>
              <a:ahLst/>
              <a:cxnLst/>
              <a:rect l="l" t="t" r="r" b="b"/>
              <a:pathLst>
                <a:path w="4167" h="806" extrusionOk="0">
                  <a:moveTo>
                    <a:pt x="1" y="0"/>
                  </a:moveTo>
                  <a:lnTo>
                    <a:pt x="1" y="486"/>
                  </a:lnTo>
                  <a:cubicBezTo>
                    <a:pt x="1" y="660"/>
                    <a:pt x="931" y="806"/>
                    <a:pt x="2084" y="806"/>
                  </a:cubicBezTo>
                  <a:cubicBezTo>
                    <a:pt x="3243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4053725" y="1973675"/>
              <a:ext cx="104175" cy="10100"/>
            </a:xfrm>
            <a:custGeom>
              <a:avLst/>
              <a:gdLst/>
              <a:ahLst/>
              <a:cxnLst/>
              <a:rect l="l" t="t" r="r" b="b"/>
              <a:pathLst>
                <a:path w="4167" h="404" extrusionOk="0">
                  <a:moveTo>
                    <a:pt x="1" y="0"/>
                  </a:moveTo>
                  <a:lnTo>
                    <a:pt x="1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4053725" y="1965000"/>
              <a:ext cx="104175" cy="17375"/>
            </a:xfrm>
            <a:custGeom>
              <a:avLst/>
              <a:gdLst/>
              <a:ahLst/>
              <a:cxnLst/>
              <a:rect l="l" t="t" r="r" b="b"/>
              <a:pathLst>
                <a:path w="4167" h="695" extrusionOk="0">
                  <a:moveTo>
                    <a:pt x="2084" y="0"/>
                  </a:moveTo>
                  <a:cubicBezTo>
                    <a:pt x="931" y="0"/>
                    <a:pt x="1" y="174"/>
                    <a:pt x="1" y="347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7"/>
                  </a:cubicBezTo>
                  <a:cubicBezTo>
                    <a:pt x="4167" y="174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4052325" y="1963425"/>
              <a:ext cx="107150" cy="20350"/>
            </a:xfrm>
            <a:custGeom>
              <a:avLst/>
              <a:gdLst/>
              <a:ahLst/>
              <a:cxnLst/>
              <a:rect l="l" t="t" r="r" b="b"/>
              <a:pathLst>
                <a:path w="4286" h="814" extrusionOk="0">
                  <a:moveTo>
                    <a:pt x="2140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66" y="292"/>
                    <a:pt x="4049" y="320"/>
                  </a:cubicBezTo>
                  <a:cubicBezTo>
                    <a:pt x="4112" y="348"/>
                    <a:pt x="4140" y="376"/>
                    <a:pt x="4167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112" y="466"/>
                    <a:pt x="3994" y="494"/>
                    <a:pt x="3876" y="521"/>
                  </a:cubicBezTo>
                  <a:cubicBezTo>
                    <a:pt x="3529" y="612"/>
                    <a:pt x="2862" y="695"/>
                    <a:pt x="2140" y="695"/>
                  </a:cubicBezTo>
                  <a:cubicBezTo>
                    <a:pt x="1563" y="695"/>
                    <a:pt x="1043" y="639"/>
                    <a:pt x="668" y="584"/>
                  </a:cubicBezTo>
                  <a:cubicBezTo>
                    <a:pt x="494" y="549"/>
                    <a:pt x="348" y="521"/>
                    <a:pt x="230" y="494"/>
                  </a:cubicBezTo>
                  <a:cubicBezTo>
                    <a:pt x="202" y="466"/>
                    <a:pt x="147" y="438"/>
                    <a:pt x="147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2" y="348"/>
                    <a:pt x="293" y="320"/>
                    <a:pt x="404" y="292"/>
                  </a:cubicBezTo>
                  <a:cubicBezTo>
                    <a:pt x="779" y="174"/>
                    <a:pt x="1418" y="119"/>
                    <a:pt x="2140" y="119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63"/>
                    <a:pt x="668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7" y="237"/>
                    <a:pt x="84" y="264"/>
                    <a:pt x="57" y="292"/>
                  </a:cubicBezTo>
                  <a:cubicBezTo>
                    <a:pt x="57" y="292"/>
                    <a:pt x="29" y="320"/>
                    <a:pt x="29" y="348"/>
                  </a:cubicBezTo>
                  <a:cubicBezTo>
                    <a:pt x="1" y="348"/>
                    <a:pt x="1" y="376"/>
                    <a:pt x="1" y="410"/>
                  </a:cubicBezTo>
                  <a:cubicBezTo>
                    <a:pt x="1" y="438"/>
                    <a:pt x="1" y="466"/>
                    <a:pt x="29" y="466"/>
                  </a:cubicBezTo>
                  <a:cubicBezTo>
                    <a:pt x="29" y="494"/>
                    <a:pt x="57" y="521"/>
                    <a:pt x="119" y="549"/>
                  </a:cubicBezTo>
                  <a:cubicBezTo>
                    <a:pt x="175" y="584"/>
                    <a:pt x="293" y="612"/>
                    <a:pt x="404" y="639"/>
                  </a:cubicBezTo>
                  <a:cubicBezTo>
                    <a:pt x="813" y="758"/>
                    <a:pt x="1418" y="813"/>
                    <a:pt x="2140" y="813"/>
                  </a:cubicBezTo>
                  <a:cubicBezTo>
                    <a:pt x="2723" y="813"/>
                    <a:pt x="3244" y="758"/>
                    <a:pt x="3647" y="695"/>
                  </a:cubicBezTo>
                  <a:cubicBezTo>
                    <a:pt x="3820" y="667"/>
                    <a:pt x="3994" y="639"/>
                    <a:pt x="4077" y="584"/>
                  </a:cubicBezTo>
                  <a:cubicBezTo>
                    <a:pt x="4140" y="584"/>
                    <a:pt x="4195" y="549"/>
                    <a:pt x="4223" y="521"/>
                  </a:cubicBezTo>
                  <a:cubicBezTo>
                    <a:pt x="4251" y="494"/>
                    <a:pt x="4251" y="494"/>
                    <a:pt x="4285" y="466"/>
                  </a:cubicBezTo>
                  <a:lnTo>
                    <a:pt x="4285" y="410"/>
                  </a:lnTo>
                  <a:lnTo>
                    <a:pt x="4285" y="348"/>
                  </a:lnTo>
                  <a:cubicBezTo>
                    <a:pt x="4251" y="292"/>
                    <a:pt x="4223" y="292"/>
                    <a:pt x="4167" y="264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40559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4054425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4061700" y="1972800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406032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406675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406535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40726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4071075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40776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4076125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4083400" y="1972800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408202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408845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408705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40943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4092775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40993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4097825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4105100" y="1972800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410372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411015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410875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41160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4114475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41210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4119525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41268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412542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413185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413045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41377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4136175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41427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4141225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414782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4146425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415355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415215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4067450" y="1967775"/>
              <a:ext cx="76750" cy="11650"/>
            </a:xfrm>
            <a:custGeom>
              <a:avLst/>
              <a:gdLst/>
              <a:ahLst/>
              <a:cxnLst/>
              <a:rect l="l" t="t" r="r" b="b"/>
              <a:pathLst>
                <a:path w="3070" h="466" extrusionOk="0">
                  <a:moveTo>
                    <a:pt x="1535" y="0"/>
                  </a:moveTo>
                  <a:cubicBezTo>
                    <a:pt x="695" y="0"/>
                    <a:pt x="0" y="118"/>
                    <a:pt x="0" y="236"/>
                  </a:cubicBezTo>
                  <a:cubicBezTo>
                    <a:pt x="0" y="347"/>
                    <a:pt x="695" y="465"/>
                    <a:pt x="1535" y="465"/>
                  </a:cubicBezTo>
                  <a:cubicBezTo>
                    <a:pt x="2375" y="465"/>
                    <a:pt x="3069" y="347"/>
                    <a:pt x="3069" y="236"/>
                  </a:cubicBezTo>
                  <a:cubicBezTo>
                    <a:pt x="3069" y="118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4053725" y="1954050"/>
              <a:ext cx="104175" cy="20350"/>
            </a:xfrm>
            <a:custGeom>
              <a:avLst/>
              <a:gdLst/>
              <a:ahLst/>
              <a:cxnLst/>
              <a:rect l="l" t="t" r="r" b="b"/>
              <a:pathLst>
                <a:path w="4167" h="814" extrusionOk="0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4053725" y="1954050"/>
              <a:ext cx="104175" cy="10100"/>
            </a:xfrm>
            <a:custGeom>
              <a:avLst/>
              <a:gdLst/>
              <a:ahLst/>
              <a:cxnLst/>
              <a:rect l="l" t="t" r="r" b="b"/>
              <a:pathLst>
                <a:path w="4167" h="404" extrusionOk="0">
                  <a:moveTo>
                    <a:pt x="1" y="1"/>
                  </a:moveTo>
                  <a:lnTo>
                    <a:pt x="1" y="91"/>
                  </a:lnTo>
                  <a:cubicBezTo>
                    <a:pt x="174" y="265"/>
                    <a:pt x="1042" y="403"/>
                    <a:pt x="2084" y="403"/>
                  </a:cubicBezTo>
                  <a:cubicBezTo>
                    <a:pt x="3125" y="403"/>
                    <a:pt x="3993" y="265"/>
                    <a:pt x="4167" y="91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4053725" y="1945375"/>
              <a:ext cx="104175" cy="16700"/>
            </a:xfrm>
            <a:custGeom>
              <a:avLst/>
              <a:gdLst/>
              <a:ahLst/>
              <a:cxnLst/>
              <a:rect l="l" t="t" r="r" b="b"/>
              <a:pathLst>
                <a:path w="4167" h="668" extrusionOk="0">
                  <a:moveTo>
                    <a:pt x="2084" y="0"/>
                  </a:moveTo>
                  <a:cubicBezTo>
                    <a:pt x="931" y="0"/>
                    <a:pt x="1" y="146"/>
                    <a:pt x="1" y="348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48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4052325" y="1943975"/>
              <a:ext cx="107150" cy="19475"/>
            </a:xfrm>
            <a:custGeom>
              <a:avLst/>
              <a:gdLst/>
              <a:ahLst/>
              <a:cxnLst/>
              <a:rect l="l" t="t" r="r" b="b"/>
              <a:pathLst>
                <a:path w="4286" h="779" extrusionOk="0">
                  <a:moveTo>
                    <a:pt x="2140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792" y="230"/>
                    <a:pt x="3966" y="286"/>
                    <a:pt x="4049" y="320"/>
                  </a:cubicBezTo>
                  <a:cubicBezTo>
                    <a:pt x="4112" y="348"/>
                    <a:pt x="4140" y="348"/>
                    <a:pt x="4167" y="376"/>
                  </a:cubicBezTo>
                  <a:lnTo>
                    <a:pt x="4167" y="404"/>
                  </a:lnTo>
                  <a:lnTo>
                    <a:pt x="4140" y="431"/>
                  </a:lnTo>
                  <a:cubicBezTo>
                    <a:pt x="4112" y="459"/>
                    <a:pt x="3994" y="494"/>
                    <a:pt x="3876" y="522"/>
                  </a:cubicBezTo>
                  <a:cubicBezTo>
                    <a:pt x="3529" y="605"/>
                    <a:pt x="2862" y="668"/>
                    <a:pt x="2140" y="668"/>
                  </a:cubicBezTo>
                  <a:cubicBezTo>
                    <a:pt x="1563" y="668"/>
                    <a:pt x="1043" y="633"/>
                    <a:pt x="668" y="577"/>
                  </a:cubicBezTo>
                  <a:cubicBezTo>
                    <a:pt x="494" y="549"/>
                    <a:pt x="348" y="522"/>
                    <a:pt x="230" y="459"/>
                  </a:cubicBezTo>
                  <a:cubicBezTo>
                    <a:pt x="202" y="459"/>
                    <a:pt x="147" y="431"/>
                    <a:pt x="147" y="404"/>
                  </a:cubicBezTo>
                  <a:lnTo>
                    <a:pt x="119" y="404"/>
                  </a:lnTo>
                  <a:cubicBezTo>
                    <a:pt x="119" y="404"/>
                    <a:pt x="119" y="376"/>
                    <a:pt x="147" y="376"/>
                  </a:cubicBezTo>
                  <a:cubicBezTo>
                    <a:pt x="202" y="320"/>
                    <a:pt x="293" y="286"/>
                    <a:pt x="404" y="258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1"/>
                  </a:moveTo>
                  <a:cubicBezTo>
                    <a:pt x="1563" y="1"/>
                    <a:pt x="1043" y="29"/>
                    <a:pt x="668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7" y="230"/>
                    <a:pt x="84" y="258"/>
                    <a:pt x="57" y="286"/>
                  </a:cubicBezTo>
                  <a:lnTo>
                    <a:pt x="29" y="320"/>
                  </a:lnTo>
                  <a:cubicBezTo>
                    <a:pt x="1" y="348"/>
                    <a:pt x="1" y="376"/>
                    <a:pt x="1" y="404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94"/>
                    <a:pt x="57" y="522"/>
                    <a:pt x="119" y="549"/>
                  </a:cubicBezTo>
                  <a:cubicBezTo>
                    <a:pt x="175" y="577"/>
                    <a:pt x="293" y="605"/>
                    <a:pt x="404" y="633"/>
                  </a:cubicBezTo>
                  <a:cubicBezTo>
                    <a:pt x="813" y="723"/>
                    <a:pt x="1418" y="779"/>
                    <a:pt x="2140" y="779"/>
                  </a:cubicBezTo>
                  <a:cubicBezTo>
                    <a:pt x="2723" y="779"/>
                    <a:pt x="3244" y="751"/>
                    <a:pt x="3647" y="695"/>
                  </a:cubicBezTo>
                  <a:cubicBezTo>
                    <a:pt x="3820" y="668"/>
                    <a:pt x="3994" y="633"/>
                    <a:pt x="4077" y="577"/>
                  </a:cubicBezTo>
                  <a:cubicBezTo>
                    <a:pt x="4140" y="549"/>
                    <a:pt x="4195" y="549"/>
                    <a:pt x="4223" y="522"/>
                  </a:cubicBezTo>
                  <a:cubicBezTo>
                    <a:pt x="4251" y="494"/>
                    <a:pt x="4251" y="494"/>
                    <a:pt x="4285" y="459"/>
                  </a:cubicBezTo>
                  <a:lnTo>
                    <a:pt x="4285" y="404"/>
                  </a:lnTo>
                  <a:lnTo>
                    <a:pt x="4285" y="320"/>
                  </a:lnTo>
                  <a:cubicBezTo>
                    <a:pt x="4251" y="286"/>
                    <a:pt x="4223" y="258"/>
                    <a:pt x="4167" y="258"/>
                  </a:cubicBezTo>
                  <a:cubicBezTo>
                    <a:pt x="4112" y="202"/>
                    <a:pt x="3994" y="174"/>
                    <a:pt x="3876" y="147"/>
                  </a:cubicBezTo>
                  <a:cubicBezTo>
                    <a:pt x="3501" y="56"/>
                    <a:pt x="2862" y="1"/>
                    <a:pt x="2140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40559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4054425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4061700" y="195267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406032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406675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406535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40726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4071075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40776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4076125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4083400" y="195267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408202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408845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408705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40943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4092775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40993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4097825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4105100" y="195267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410372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411015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410875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41160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4114475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41210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4119525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41268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412542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413185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413045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41377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4136175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41427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4141225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414782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4146425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415355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415215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4067450" y="1948325"/>
              <a:ext cx="76750" cy="11475"/>
            </a:xfrm>
            <a:custGeom>
              <a:avLst/>
              <a:gdLst/>
              <a:ahLst/>
              <a:cxnLst/>
              <a:rect l="l" t="t" r="r" b="b"/>
              <a:pathLst>
                <a:path w="3070" h="459" extrusionOk="0">
                  <a:moveTo>
                    <a:pt x="1535" y="0"/>
                  </a:moveTo>
                  <a:cubicBezTo>
                    <a:pt x="695" y="0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4053725" y="1933750"/>
              <a:ext cx="104175" cy="21025"/>
            </a:xfrm>
            <a:custGeom>
              <a:avLst/>
              <a:gdLst/>
              <a:ahLst/>
              <a:cxnLst/>
              <a:rect l="l" t="t" r="r" b="b"/>
              <a:pathLst>
                <a:path w="4167" h="841" extrusionOk="0">
                  <a:moveTo>
                    <a:pt x="1" y="0"/>
                  </a:moveTo>
                  <a:lnTo>
                    <a:pt x="1" y="493"/>
                  </a:lnTo>
                  <a:cubicBezTo>
                    <a:pt x="1" y="695"/>
                    <a:pt x="931" y="840"/>
                    <a:pt x="2084" y="840"/>
                  </a:cubicBezTo>
                  <a:cubicBezTo>
                    <a:pt x="3243" y="840"/>
                    <a:pt x="4167" y="695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4053725" y="1933750"/>
              <a:ext cx="104175" cy="10950"/>
            </a:xfrm>
            <a:custGeom>
              <a:avLst/>
              <a:gdLst/>
              <a:ahLst/>
              <a:cxnLst/>
              <a:rect l="l" t="t" r="r" b="b"/>
              <a:pathLst>
                <a:path w="4167" h="438" extrusionOk="0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38"/>
                    <a:pt x="2084" y="438"/>
                  </a:cubicBezTo>
                  <a:cubicBezTo>
                    <a:pt x="3125" y="438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4053725" y="1925925"/>
              <a:ext cx="104175" cy="16525"/>
            </a:xfrm>
            <a:custGeom>
              <a:avLst/>
              <a:gdLst/>
              <a:ahLst/>
              <a:cxnLst/>
              <a:rect l="l" t="t" r="r" b="b"/>
              <a:pathLst>
                <a:path w="4167" h="661" extrusionOk="0">
                  <a:moveTo>
                    <a:pt x="2084" y="1"/>
                  </a:moveTo>
                  <a:cubicBezTo>
                    <a:pt x="931" y="1"/>
                    <a:pt x="1" y="140"/>
                    <a:pt x="1" y="313"/>
                  </a:cubicBezTo>
                  <a:cubicBezTo>
                    <a:pt x="1" y="522"/>
                    <a:pt x="931" y="660"/>
                    <a:pt x="2084" y="660"/>
                  </a:cubicBezTo>
                  <a:cubicBezTo>
                    <a:pt x="3243" y="660"/>
                    <a:pt x="4167" y="522"/>
                    <a:pt x="4167" y="313"/>
                  </a:cubicBezTo>
                  <a:cubicBezTo>
                    <a:pt x="4167" y="140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4052325" y="1924375"/>
              <a:ext cx="107150" cy="19625"/>
            </a:xfrm>
            <a:custGeom>
              <a:avLst/>
              <a:gdLst/>
              <a:ahLst/>
              <a:cxnLst/>
              <a:rect l="l" t="t" r="r" b="b"/>
              <a:pathLst>
                <a:path w="4286" h="785" extrusionOk="0">
                  <a:moveTo>
                    <a:pt x="2140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792" y="236"/>
                    <a:pt x="3966" y="292"/>
                    <a:pt x="4049" y="320"/>
                  </a:cubicBezTo>
                  <a:cubicBezTo>
                    <a:pt x="4112" y="320"/>
                    <a:pt x="4140" y="347"/>
                    <a:pt x="4167" y="375"/>
                  </a:cubicBezTo>
                  <a:cubicBezTo>
                    <a:pt x="4167" y="375"/>
                    <a:pt x="4167" y="410"/>
                    <a:pt x="4140" y="438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67"/>
                    <a:pt x="2140" y="667"/>
                  </a:cubicBezTo>
                  <a:cubicBezTo>
                    <a:pt x="1563" y="667"/>
                    <a:pt x="1043" y="639"/>
                    <a:pt x="668" y="584"/>
                  </a:cubicBezTo>
                  <a:cubicBezTo>
                    <a:pt x="494" y="549"/>
                    <a:pt x="348" y="493"/>
                    <a:pt x="230" y="465"/>
                  </a:cubicBezTo>
                  <a:cubicBezTo>
                    <a:pt x="202" y="438"/>
                    <a:pt x="147" y="438"/>
                    <a:pt x="147" y="410"/>
                  </a:cubicBezTo>
                  <a:lnTo>
                    <a:pt x="119" y="410"/>
                  </a:lnTo>
                  <a:lnTo>
                    <a:pt x="119" y="375"/>
                  </a:lnTo>
                  <a:lnTo>
                    <a:pt x="147" y="347"/>
                  </a:lnTo>
                  <a:cubicBezTo>
                    <a:pt x="202" y="320"/>
                    <a:pt x="293" y="292"/>
                    <a:pt x="404" y="264"/>
                  </a:cubicBezTo>
                  <a:cubicBezTo>
                    <a:pt x="779" y="174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7" y="236"/>
                    <a:pt x="84" y="264"/>
                    <a:pt x="57" y="292"/>
                  </a:cubicBezTo>
                  <a:lnTo>
                    <a:pt x="29" y="320"/>
                  </a:lnTo>
                  <a:cubicBezTo>
                    <a:pt x="1" y="347"/>
                    <a:pt x="1" y="375"/>
                    <a:pt x="1" y="375"/>
                  </a:cubicBezTo>
                  <a:cubicBezTo>
                    <a:pt x="1" y="410"/>
                    <a:pt x="1" y="438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84"/>
                    <a:pt x="293" y="611"/>
                    <a:pt x="404" y="639"/>
                  </a:cubicBezTo>
                  <a:cubicBezTo>
                    <a:pt x="813" y="722"/>
                    <a:pt x="1418" y="785"/>
                    <a:pt x="2140" y="785"/>
                  </a:cubicBezTo>
                  <a:cubicBezTo>
                    <a:pt x="2723" y="785"/>
                    <a:pt x="3244" y="757"/>
                    <a:pt x="3647" y="695"/>
                  </a:cubicBezTo>
                  <a:cubicBezTo>
                    <a:pt x="3820" y="667"/>
                    <a:pt x="3994" y="611"/>
                    <a:pt x="4077" y="584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65"/>
                    <a:pt x="4285" y="465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92"/>
                    <a:pt x="4223" y="264"/>
                    <a:pt x="4167" y="236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63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40559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4054425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4061700" y="1933050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406032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406675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406535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40726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4071075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40776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4076125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4083400" y="1933050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408202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408845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408705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40943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4092775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40993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4097825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4105100" y="1933050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410372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411015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410875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41160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4114475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41210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4119525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41268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412542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413185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413045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41377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4136175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41427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4141225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414782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4146425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415355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415215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4067450" y="1928700"/>
              <a:ext cx="76750" cy="10975"/>
            </a:xfrm>
            <a:custGeom>
              <a:avLst/>
              <a:gdLst/>
              <a:ahLst/>
              <a:cxnLst/>
              <a:rect l="l" t="t" r="r" b="b"/>
              <a:pathLst>
                <a:path w="3070" h="439" extrusionOk="0">
                  <a:moveTo>
                    <a:pt x="1535" y="1"/>
                  </a:moveTo>
                  <a:cubicBezTo>
                    <a:pt x="695" y="1"/>
                    <a:pt x="0" y="91"/>
                    <a:pt x="0" y="202"/>
                  </a:cubicBezTo>
                  <a:cubicBezTo>
                    <a:pt x="0" y="348"/>
                    <a:pt x="695" y="438"/>
                    <a:pt x="1535" y="438"/>
                  </a:cubicBezTo>
                  <a:cubicBezTo>
                    <a:pt x="2375" y="438"/>
                    <a:pt x="3069" y="348"/>
                    <a:pt x="3069" y="202"/>
                  </a:cubicBezTo>
                  <a:cubicBezTo>
                    <a:pt x="3069" y="91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4053725" y="1914300"/>
              <a:ext cx="104175" cy="21025"/>
            </a:xfrm>
            <a:custGeom>
              <a:avLst/>
              <a:gdLst/>
              <a:ahLst/>
              <a:cxnLst/>
              <a:rect l="l" t="t" r="r" b="b"/>
              <a:pathLst>
                <a:path w="4167" h="841" extrusionOk="0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41"/>
                    <a:pt x="2084" y="841"/>
                  </a:cubicBezTo>
                  <a:cubicBezTo>
                    <a:pt x="3243" y="841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4053725" y="1914300"/>
              <a:ext cx="104175" cy="10100"/>
            </a:xfrm>
            <a:custGeom>
              <a:avLst/>
              <a:gdLst/>
              <a:ahLst/>
              <a:cxnLst/>
              <a:rect l="l" t="t" r="r" b="b"/>
              <a:pathLst>
                <a:path w="4167" h="404" extrusionOk="0">
                  <a:moveTo>
                    <a:pt x="1" y="0"/>
                  </a:moveTo>
                  <a:lnTo>
                    <a:pt x="1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4053725" y="1906325"/>
              <a:ext cx="104175" cy="16675"/>
            </a:xfrm>
            <a:custGeom>
              <a:avLst/>
              <a:gdLst/>
              <a:ahLst/>
              <a:cxnLst/>
              <a:rect l="l" t="t" r="r" b="b"/>
              <a:pathLst>
                <a:path w="4167" h="667" extrusionOk="0">
                  <a:moveTo>
                    <a:pt x="2084" y="0"/>
                  </a:moveTo>
                  <a:cubicBezTo>
                    <a:pt x="931" y="0"/>
                    <a:pt x="1" y="146"/>
                    <a:pt x="1" y="319"/>
                  </a:cubicBezTo>
                  <a:cubicBezTo>
                    <a:pt x="1" y="521"/>
                    <a:pt x="931" y="667"/>
                    <a:pt x="2084" y="667"/>
                  </a:cubicBezTo>
                  <a:cubicBezTo>
                    <a:pt x="3243" y="667"/>
                    <a:pt x="4167" y="521"/>
                    <a:pt x="4167" y="319"/>
                  </a:cubicBezTo>
                  <a:cubicBezTo>
                    <a:pt x="4167" y="146"/>
                    <a:pt x="3243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4052325" y="1904925"/>
              <a:ext cx="107150" cy="19475"/>
            </a:xfrm>
            <a:custGeom>
              <a:avLst/>
              <a:gdLst/>
              <a:ahLst/>
              <a:cxnLst/>
              <a:rect l="l" t="t" r="r" b="b"/>
              <a:pathLst>
                <a:path w="4286" h="779" extrusionOk="0">
                  <a:moveTo>
                    <a:pt x="2140" y="112"/>
                  </a:moveTo>
                  <a:cubicBezTo>
                    <a:pt x="2723" y="112"/>
                    <a:pt x="3244" y="146"/>
                    <a:pt x="3619" y="202"/>
                  </a:cubicBezTo>
                  <a:cubicBezTo>
                    <a:pt x="3792" y="230"/>
                    <a:pt x="3966" y="257"/>
                    <a:pt x="4049" y="320"/>
                  </a:cubicBezTo>
                  <a:cubicBezTo>
                    <a:pt x="4112" y="320"/>
                    <a:pt x="4140" y="348"/>
                    <a:pt x="4167" y="348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112" y="431"/>
                    <a:pt x="3994" y="493"/>
                    <a:pt x="3876" y="521"/>
                  </a:cubicBezTo>
                  <a:cubicBezTo>
                    <a:pt x="3529" y="605"/>
                    <a:pt x="2862" y="667"/>
                    <a:pt x="2140" y="667"/>
                  </a:cubicBezTo>
                  <a:cubicBezTo>
                    <a:pt x="1563" y="667"/>
                    <a:pt x="1043" y="632"/>
                    <a:pt x="668" y="549"/>
                  </a:cubicBezTo>
                  <a:cubicBezTo>
                    <a:pt x="494" y="521"/>
                    <a:pt x="348" y="493"/>
                    <a:pt x="230" y="459"/>
                  </a:cubicBezTo>
                  <a:cubicBezTo>
                    <a:pt x="202" y="431"/>
                    <a:pt x="147" y="431"/>
                    <a:pt x="147" y="403"/>
                  </a:cubicBezTo>
                  <a:lnTo>
                    <a:pt x="119" y="375"/>
                  </a:lnTo>
                  <a:lnTo>
                    <a:pt x="147" y="348"/>
                  </a:lnTo>
                  <a:cubicBezTo>
                    <a:pt x="202" y="320"/>
                    <a:pt x="293" y="285"/>
                    <a:pt x="404" y="257"/>
                  </a:cubicBezTo>
                  <a:cubicBezTo>
                    <a:pt x="779" y="174"/>
                    <a:pt x="1418" y="112"/>
                    <a:pt x="2140" y="112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84"/>
                  </a:cubicBezTo>
                  <a:cubicBezTo>
                    <a:pt x="466" y="112"/>
                    <a:pt x="320" y="146"/>
                    <a:pt x="202" y="202"/>
                  </a:cubicBezTo>
                  <a:cubicBezTo>
                    <a:pt x="147" y="230"/>
                    <a:pt x="84" y="230"/>
                    <a:pt x="57" y="257"/>
                  </a:cubicBezTo>
                  <a:cubicBezTo>
                    <a:pt x="57" y="285"/>
                    <a:pt x="29" y="285"/>
                    <a:pt x="29" y="320"/>
                  </a:cubicBezTo>
                  <a:cubicBezTo>
                    <a:pt x="1" y="348"/>
                    <a:pt x="1" y="348"/>
                    <a:pt x="1" y="375"/>
                  </a:cubicBezTo>
                  <a:cubicBezTo>
                    <a:pt x="1" y="403"/>
                    <a:pt x="1" y="431"/>
                    <a:pt x="29" y="431"/>
                  </a:cubicBezTo>
                  <a:cubicBezTo>
                    <a:pt x="29" y="493"/>
                    <a:pt x="57" y="521"/>
                    <a:pt x="119" y="521"/>
                  </a:cubicBezTo>
                  <a:cubicBezTo>
                    <a:pt x="175" y="577"/>
                    <a:pt x="293" y="605"/>
                    <a:pt x="404" y="632"/>
                  </a:cubicBezTo>
                  <a:cubicBezTo>
                    <a:pt x="813" y="723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67"/>
                  </a:cubicBezTo>
                  <a:cubicBezTo>
                    <a:pt x="3820" y="632"/>
                    <a:pt x="3994" y="605"/>
                    <a:pt x="4077" y="577"/>
                  </a:cubicBezTo>
                  <a:cubicBezTo>
                    <a:pt x="4140" y="549"/>
                    <a:pt x="4195" y="521"/>
                    <a:pt x="4223" y="493"/>
                  </a:cubicBezTo>
                  <a:cubicBezTo>
                    <a:pt x="4251" y="493"/>
                    <a:pt x="4251" y="459"/>
                    <a:pt x="4285" y="431"/>
                  </a:cubicBezTo>
                  <a:lnTo>
                    <a:pt x="4285" y="375"/>
                  </a:lnTo>
                  <a:lnTo>
                    <a:pt x="4285" y="320"/>
                  </a:lnTo>
                  <a:cubicBezTo>
                    <a:pt x="4251" y="285"/>
                    <a:pt x="4223" y="257"/>
                    <a:pt x="4167" y="230"/>
                  </a:cubicBezTo>
                  <a:cubicBezTo>
                    <a:pt x="4112" y="202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40559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4054425" y="191205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4061700" y="1913600"/>
              <a:ext cx="2300" cy="23825"/>
            </a:xfrm>
            <a:custGeom>
              <a:avLst/>
              <a:gdLst/>
              <a:ahLst/>
              <a:cxnLst/>
              <a:rect l="l" t="t" r="r" b="b"/>
              <a:pathLst>
                <a:path w="92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406032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4066750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406535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407265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4071075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40776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4076125" y="191205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4083400" y="1913600"/>
              <a:ext cx="2300" cy="23825"/>
            </a:xfrm>
            <a:custGeom>
              <a:avLst/>
              <a:gdLst/>
              <a:ahLst/>
              <a:cxnLst/>
              <a:rect l="l" t="t" r="r" b="b"/>
              <a:pathLst>
                <a:path w="92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408202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4088450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408705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409435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4092775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40993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4097825" y="191205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4105100" y="1913600"/>
              <a:ext cx="2300" cy="23825"/>
            </a:xfrm>
            <a:custGeom>
              <a:avLst/>
              <a:gdLst/>
              <a:ahLst/>
              <a:cxnLst/>
              <a:rect l="l" t="t" r="r" b="b"/>
              <a:pathLst>
                <a:path w="92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410372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4110150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410875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411605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4114475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41210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4119525" y="191205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4126825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412542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4131850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413045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413775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4136175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41427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4141225" y="191205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4147825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4146425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4153550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415215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4067450" y="1908575"/>
              <a:ext cx="76750" cy="11475"/>
            </a:xfrm>
            <a:custGeom>
              <a:avLst/>
              <a:gdLst/>
              <a:ahLst/>
              <a:cxnLst/>
              <a:rect l="l" t="t" r="r" b="b"/>
              <a:pathLst>
                <a:path w="3070" h="459" extrusionOk="0">
                  <a:moveTo>
                    <a:pt x="1535" y="0"/>
                  </a:moveTo>
                  <a:cubicBezTo>
                    <a:pt x="695" y="0"/>
                    <a:pt x="0" y="111"/>
                    <a:pt x="0" y="229"/>
                  </a:cubicBezTo>
                  <a:cubicBezTo>
                    <a:pt x="0" y="375"/>
                    <a:pt x="695" y="459"/>
                    <a:pt x="1535" y="459"/>
                  </a:cubicBezTo>
                  <a:cubicBezTo>
                    <a:pt x="2375" y="459"/>
                    <a:pt x="3069" y="375"/>
                    <a:pt x="3069" y="229"/>
                  </a:cubicBezTo>
                  <a:cubicBezTo>
                    <a:pt x="3069" y="111"/>
                    <a:pt x="2375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4053725" y="1894675"/>
              <a:ext cx="104175" cy="20350"/>
            </a:xfrm>
            <a:custGeom>
              <a:avLst/>
              <a:gdLst/>
              <a:ahLst/>
              <a:cxnLst/>
              <a:rect l="l" t="t" r="r" b="b"/>
              <a:pathLst>
                <a:path w="4167" h="814" extrusionOk="0">
                  <a:moveTo>
                    <a:pt x="1" y="1"/>
                  </a:moveTo>
                  <a:lnTo>
                    <a:pt x="1" y="494"/>
                  </a:lnTo>
                  <a:cubicBezTo>
                    <a:pt x="1" y="667"/>
                    <a:pt x="931" y="813"/>
                    <a:pt x="2084" y="813"/>
                  </a:cubicBezTo>
                  <a:cubicBezTo>
                    <a:pt x="3243" y="813"/>
                    <a:pt x="4167" y="667"/>
                    <a:pt x="4167" y="494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4053725" y="1894675"/>
              <a:ext cx="104175" cy="10275"/>
            </a:xfrm>
            <a:custGeom>
              <a:avLst/>
              <a:gdLst/>
              <a:ahLst/>
              <a:cxnLst/>
              <a:rect l="l" t="t" r="r" b="b"/>
              <a:pathLst>
                <a:path w="4167" h="411" extrusionOk="0">
                  <a:moveTo>
                    <a:pt x="1" y="1"/>
                  </a:moveTo>
                  <a:lnTo>
                    <a:pt x="1" y="119"/>
                  </a:lnTo>
                  <a:cubicBezTo>
                    <a:pt x="174" y="292"/>
                    <a:pt x="1042" y="410"/>
                    <a:pt x="2084" y="410"/>
                  </a:cubicBezTo>
                  <a:cubicBezTo>
                    <a:pt x="3125" y="410"/>
                    <a:pt x="3993" y="292"/>
                    <a:pt x="4167" y="119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4053725" y="1886000"/>
              <a:ext cx="104175" cy="17375"/>
            </a:xfrm>
            <a:custGeom>
              <a:avLst/>
              <a:gdLst/>
              <a:ahLst/>
              <a:cxnLst/>
              <a:rect l="l" t="t" r="r" b="b"/>
              <a:pathLst>
                <a:path w="4167" h="695" extrusionOk="0">
                  <a:moveTo>
                    <a:pt x="2084" y="1"/>
                  </a:moveTo>
                  <a:cubicBezTo>
                    <a:pt x="931" y="1"/>
                    <a:pt x="1" y="174"/>
                    <a:pt x="1" y="348"/>
                  </a:cubicBezTo>
                  <a:cubicBezTo>
                    <a:pt x="1" y="521"/>
                    <a:pt x="931" y="695"/>
                    <a:pt x="2084" y="695"/>
                  </a:cubicBezTo>
                  <a:cubicBezTo>
                    <a:pt x="3243" y="695"/>
                    <a:pt x="4167" y="521"/>
                    <a:pt x="4167" y="348"/>
                  </a:cubicBezTo>
                  <a:cubicBezTo>
                    <a:pt x="4167" y="174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4052325" y="1884625"/>
              <a:ext cx="107150" cy="20325"/>
            </a:xfrm>
            <a:custGeom>
              <a:avLst/>
              <a:gdLst/>
              <a:ahLst/>
              <a:cxnLst/>
              <a:rect l="l" t="t" r="r" b="b"/>
              <a:pathLst>
                <a:path w="4286" h="813" extrusionOk="0">
                  <a:moveTo>
                    <a:pt x="2140" y="118"/>
                  </a:moveTo>
                  <a:cubicBezTo>
                    <a:pt x="2723" y="118"/>
                    <a:pt x="3244" y="174"/>
                    <a:pt x="3619" y="229"/>
                  </a:cubicBezTo>
                  <a:cubicBezTo>
                    <a:pt x="3792" y="264"/>
                    <a:pt x="3966" y="292"/>
                    <a:pt x="4049" y="319"/>
                  </a:cubicBezTo>
                  <a:cubicBezTo>
                    <a:pt x="4112" y="347"/>
                    <a:pt x="4140" y="375"/>
                    <a:pt x="4167" y="375"/>
                  </a:cubicBezTo>
                  <a:lnTo>
                    <a:pt x="4167" y="403"/>
                  </a:lnTo>
                  <a:cubicBezTo>
                    <a:pt x="4167" y="403"/>
                    <a:pt x="4167" y="437"/>
                    <a:pt x="4140" y="437"/>
                  </a:cubicBezTo>
                  <a:cubicBezTo>
                    <a:pt x="4112" y="465"/>
                    <a:pt x="3994" y="493"/>
                    <a:pt x="3876" y="521"/>
                  </a:cubicBezTo>
                  <a:cubicBezTo>
                    <a:pt x="3529" y="611"/>
                    <a:pt x="2862" y="694"/>
                    <a:pt x="2140" y="694"/>
                  </a:cubicBezTo>
                  <a:cubicBezTo>
                    <a:pt x="1563" y="694"/>
                    <a:pt x="1043" y="639"/>
                    <a:pt x="668" y="576"/>
                  </a:cubicBezTo>
                  <a:cubicBezTo>
                    <a:pt x="494" y="549"/>
                    <a:pt x="348" y="521"/>
                    <a:pt x="230" y="493"/>
                  </a:cubicBezTo>
                  <a:cubicBezTo>
                    <a:pt x="202" y="465"/>
                    <a:pt x="147" y="437"/>
                    <a:pt x="147" y="437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319"/>
                    <a:pt x="404" y="292"/>
                  </a:cubicBezTo>
                  <a:cubicBezTo>
                    <a:pt x="779" y="201"/>
                    <a:pt x="1418" y="118"/>
                    <a:pt x="2140" y="118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56"/>
                    <a:pt x="668" y="118"/>
                  </a:cubicBezTo>
                  <a:cubicBezTo>
                    <a:pt x="466" y="146"/>
                    <a:pt x="320" y="174"/>
                    <a:pt x="202" y="229"/>
                  </a:cubicBezTo>
                  <a:cubicBezTo>
                    <a:pt x="147" y="229"/>
                    <a:pt x="84" y="264"/>
                    <a:pt x="57" y="292"/>
                  </a:cubicBezTo>
                  <a:cubicBezTo>
                    <a:pt x="57" y="319"/>
                    <a:pt x="29" y="319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7"/>
                    <a:pt x="1" y="465"/>
                    <a:pt x="29" y="465"/>
                  </a:cubicBezTo>
                  <a:cubicBezTo>
                    <a:pt x="29" y="493"/>
                    <a:pt x="57" y="521"/>
                    <a:pt x="119" y="549"/>
                  </a:cubicBezTo>
                  <a:cubicBezTo>
                    <a:pt x="175" y="576"/>
                    <a:pt x="293" y="639"/>
                    <a:pt x="404" y="667"/>
                  </a:cubicBezTo>
                  <a:cubicBezTo>
                    <a:pt x="813" y="750"/>
                    <a:pt x="1418" y="812"/>
                    <a:pt x="2140" y="812"/>
                  </a:cubicBezTo>
                  <a:cubicBezTo>
                    <a:pt x="2723" y="812"/>
                    <a:pt x="3244" y="750"/>
                    <a:pt x="3647" y="694"/>
                  </a:cubicBezTo>
                  <a:cubicBezTo>
                    <a:pt x="3820" y="667"/>
                    <a:pt x="3994" y="639"/>
                    <a:pt x="4077" y="576"/>
                  </a:cubicBezTo>
                  <a:cubicBezTo>
                    <a:pt x="4140" y="576"/>
                    <a:pt x="4195" y="549"/>
                    <a:pt x="4223" y="521"/>
                  </a:cubicBezTo>
                  <a:cubicBezTo>
                    <a:pt x="4251" y="493"/>
                    <a:pt x="4251" y="493"/>
                    <a:pt x="4285" y="465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319"/>
                    <a:pt x="4223" y="292"/>
                    <a:pt x="4167" y="264"/>
                  </a:cubicBezTo>
                  <a:cubicBezTo>
                    <a:pt x="4112" y="229"/>
                    <a:pt x="3994" y="174"/>
                    <a:pt x="3876" y="146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40559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4054425" y="1892600"/>
              <a:ext cx="5225" cy="26075"/>
            </a:xfrm>
            <a:custGeom>
              <a:avLst/>
              <a:gdLst/>
              <a:ahLst/>
              <a:cxnLst/>
              <a:rect l="l" t="t" r="r" b="b"/>
              <a:pathLst>
                <a:path w="209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4061700" y="1893975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4060325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4066750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4065350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4072650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4071075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40776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4076125" y="1892600"/>
              <a:ext cx="5225" cy="26075"/>
            </a:xfrm>
            <a:custGeom>
              <a:avLst/>
              <a:gdLst/>
              <a:ahLst/>
              <a:cxnLst/>
              <a:rect l="l" t="t" r="r" b="b"/>
              <a:pathLst>
                <a:path w="209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4083400" y="1893975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4082025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4088450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4087050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4094350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4092775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40993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4097825" y="1892600"/>
              <a:ext cx="5225" cy="26075"/>
            </a:xfrm>
            <a:custGeom>
              <a:avLst/>
              <a:gdLst/>
              <a:ahLst/>
              <a:cxnLst/>
              <a:rect l="l" t="t" r="r" b="b"/>
              <a:pathLst>
                <a:path w="209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4105100" y="1893975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4103725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4110150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4108750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4116050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4114475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41210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4119525" y="1892600"/>
              <a:ext cx="5225" cy="26075"/>
            </a:xfrm>
            <a:custGeom>
              <a:avLst/>
              <a:gdLst/>
              <a:ahLst/>
              <a:cxnLst/>
              <a:rect l="l" t="t" r="r" b="b"/>
              <a:pathLst>
                <a:path w="209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4126825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4125425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4131850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4130450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4137750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4136175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41427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4141225" y="1892600"/>
              <a:ext cx="5225" cy="26075"/>
            </a:xfrm>
            <a:custGeom>
              <a:avLst/>
              <a:gdLst/>
              <a:ahLst/>
              <a:cxnLst/>
              <a:rect l="l" t="t" r="r" b="b"/>
              <a:pathLst>
                <a:path w="209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4147825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4146425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4153550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4152150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4067450" y="1888950"/>
              <a:ext cx="76750" cy="11650"/>
            </a:xfrm>
            <a:custGeom>
              <a:avLst/>
              <a:gdLst/>
              <a:ahLst/>
              <a:cxnLst/>
              <a:rect l="l" t="t" r="r" b="b"/>
              <a:pathLst>
                <a:path w="3070" h="466" extrusionOk="0">
                  <a:moveTo>
                    <a:pt x="1535" y="1"/>
                  </a:moveTo>
                  <a:cubicBezTo>
                    <a:pt x="695" y="1"/>
                    <a:pt x="0" y="119"/>
                    <a:pt x="0" y="230"/>
                  </a:cubicBezTo>
                  <a:cubicBezTo>
                    <a:pt x="0" y="348"/>
                    <a:pt x="695" y="466"/>
                    <a:pt x="1535" y="466"/>
                  </a:cubicBezTo>
                  <a:cubicBezTo>
                    <a:pt x="2375" y="466"/>
                    <a:pt x="3069" y="348"/>
                    <a:pt x="3069" y="230"/>
                  </a:cubicBezTo>
                  <a:cubicBezTo>
                    <a:pt x="3069" y="119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4053725" y="1875250"/>
              <a:ext cx="104175" cy="20325"/>
            </a:xfrm>
            <a:custGeom>
              <a:avLst/>
              <a:gdLst/>
              <a:ahLst/>
              <a:cxnLst/>
              <a:rect l="l" t="t" r="r" b="b"/>
              <a:pathLst>
                <a:path w="4167" h="813" extrusionOk="0">
                  <a:moveTo>
                    <a:pt x="1" y="0"/>
                  </a:moveTo>
                  <a:lnTo>
                    <a:pt x="1" y="493"/>
                  </a:lnTo>
                  <a:cubicBezTo>
                    <a:pt x="1" y="667"/>
                    <a:pt x="931" y="812"/>
                    <a:pt x="2084" y="812"/>
                  </a:cubicBezTo>
                  <a:cubicBezTo>
                    <a:pt x="3243" y="812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4053725" y="1875250"/>
              <a:ext cx="104175" cy="10075"/>
            </a:xfrm>
            <a:custGeom>
              <a:avLst/>
              <a:gdLst/>
              <a:ahLst/>
              <a:cxnLst/>
              <a:rect l="l" t="t" r="r" b="b"/>
              <a:pathLst>
                <a:path w="4167" h="403" extrusionOk="0">
                  <a:moveTo>
                    <a:pt x="1" y="0"/>
                  </a:moveTo>
                  <a:lnTo>
                    <a:pt x="1" y="83"/>
                  </a:lnTo>
                  <a:cubicBezTo>
                    <a:pt x="174" y="257"/>
                    <a:pt x="1042" y="403"/>
                    <a:pt x="2084" y="403"/>
                  </a:cubicBezTo>
                  <a:cubicBezTo>
                    <a:pt x="3125" y="403"/>
                    <a:pt x="3993" y="257"/>
                    <a:pt x="4167" y="8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4053725" y="1866550"/>
              <a:ext cx="104175" cy="16700"/>
            </a:xfrm>
            <a:custGeom>
              <a:avLst/>
              <a:gdLst/>
              <a:ahLst/>
              <a:cxnLst/>
              <a:rect l="l" t="t" r="r" b="b"/>
              <a:pathLst>
                <a:path w="4167" h="668" extrusionOk="0">
                  <a:moveTo>
                    <a:pt x="2084" y="1"/>
                  </a:moveTo>
                  <a:cubicBezTo>
                    <a:pt x="931" y="1"/>
                    <a:pt x="1" y="147"/>
                    <a:pt x="1" y="348"/>
                  </a:cubicBezTo>
                  <a:cubicBezTo>
                    <a:pt x="1" y="522"/>
                    <a:pt x="931" y="667"/>
                    <a:pt x="2084" y="667"/>
                  </a:cubicBezTo>
                  <a:cubicBezTo>
                    <a:pt x="3243" y="667"/>
                    <a:pt x="4167" y="522"/>
                    <a:pt x="4167" y="348"/>
                  </a:cubicBezTo>
                  <a:cubicBezTo>
                    <a:pt x="4167" y="147"/>
                    <a:pt x="3243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4052325" y="1865175"/>
              <a:ext cx="107150" cy="19475"/>
            </a:xfrm>
            <a:custGeom>
              <a:avLst/>
              <a:gdLst/>
              <a:ahLst/>
              <a:cxnLst/>
              <a:rect l="l" t="t" r="r" b="b"/>
              <a:pathLst>
                <a:path w="4286" h="779" extrusionOk="0">
                  <a:moveTo>
                    <a:pt x="2140" y="111"/>
                  </a:moveTo>
                  <a:cubicBezTo>
                    <a:pt x="2723" y="111"/>
                    <a:pt x="3244" y="139"/>
                    <a:pt x="3619" y="229"/>
                  </a:cubicBezTo>
                  <a:cubicBezTo>
                    <a:pt x="3792" y="257"/>
                    <a:pt x="3966" y="285"/>
                    <a:pt x="4049" y="313"/>
                  </a:cubicBezTo>
                  <a:cubicBezTo>
                    <a:pt x="4112" y="347"/>
                    <a:pt x="4140" y="347"/>
                    <a:pt x="4167" y="375"/>
                  </a:cubicBezTo>
                  <a:lnTo>
                    <a:pt x="4167" y="403"/>
                  </a:lnTo>
                  <a:lnTo>
                    <a:pt x="4140" y="431"/>
                  </a:lnTo>
                  <a:cubicBezTo>
                    <a:pt x="4112" y="459"/>
                    <a:pt x="3994" y="486"/>
                    <a:pt x="3876" y="521"/>
                  </a:cubicBezTo>
                  <a:cubicBezTo>
                    <a:pt x="3529" y="604"/>
                    <a:pt x="2862" y="660"/>
                    <a:pt x="2140" y="660"/>
                  </a:cubicBezTo>
                  <a:cubicBezTo>
                    <a:pt x="1563" y="660"/>
                    <a:pt x="1043" y="632"/>
                    <a:pt x="668" y="577"/>
                  </a:cubicBezTo>
                  <a:cubicBezTo>
                    <a:pt x="494" y="549"/>
                    <a:pt x="348" y="521"/>
                    <a:pt x="230" y="459"/>
                  </a:cubicBezTo>
                  <a:cubicBezTo>
                    <a:pt x="202" y="459"/>
                    <a:pt x="147" y="431"/>
                    <a:pt x="147" y="431"/>
                  </a:cubicBezTo>
                  <a:lnTo>
                    <a:pt x="119" y="403"/>
                  </a:lnTo>
                  <a:cubicBezTo>
                    <a:pt x="119" y="403"/>
                    <a:pt x="119" y="375"/>
                    <a:pt x="147" y="375"/>
                  </a:cubicBezTo>
                  <a:cubicBezTo>
                    <a:pt x="202" y="347"/>
                    <a:pt x="293" y="285"/>
                    <a:pt x="404" y="257"/>
                  </a:cubicBezTo>
                  <a:cubicBezTo>
                    <a:pt x="779" y="174"/>
                    <a:pt x="1418" y="111"/>
                    <a:pt x="2140" y="111"/>
                  </a:cubicBezTo>
                  <a:close/>
                  <a:moveTo>
                    <a:pt x="2140" y="0"/>
                  </a:moveTo>
                  <a:cubicBezTo>
                    <a:pt x="1563" y="0"/>
                    <a:pt x="1043" y="28"/>
                    <a:pt x="668" y="111"/>
                  </a:cubicBezTo>
                  <a:cubicBezTo>
                    <a:pt x="466" y="139"/>
                    <a:pt x="320" y="174"/>
                    <a:pt x="202" y="202"/>
                  </a:cubicBezTo>
                  <a:cubicBezTo>
                    <a:pt x="147" y="229"/>
                    <a:pt x="84" y="257"/>
                    <a:pt x="57" y="285"/>
                  </a:cubicBezTo>
                  <a:cubicBezTo>
                    <a:pt x="57" y="285"/>
                    <a:pt x="29" y="313"/>
                    <a:pt x="29" y="347"/>
                  </a:cubicBezTo>
                  <a:cubicBezTo>
                    <a:pt x="1" y="347"/>
                    <a:pt x="1" y="375"/>
                    <a:pt x="1" y="403"/>
                  </a:cubicBezTo>
                  <a:cubicBezTo>
                    <a:pt x="1" y="431"/>
                    <a:pt x="1" y="431"/>
                    <a:pt x="29" y="459"/>
                  </a:cubicBezTo>
                  <a:cubicBezTo>
                    <a:pt x="29" y="486"/>
                    <a:pt x="57" y="521"/>
                    <a:pt x="119" y="549"/>
                  </a:cubicBezTo>
                  <a:cubicBezTo>
                    <a:pt x="175" y="577"/>
                    <a:pt x="293" y="604"/>
                    <a:pt x="404" y="632"/>
                  </a:cubicBezTo>
                  <a:cubicBezTo>
                    <a:pt x="813" y="722"/>
                    <a:pt x="1418" y="778"/>
                    <a:pt x="2140" y="778"/>
                  </a:cubicBezTo>
                  <a:cubicBezTo>
                    <a:pt x="2723" y="778"/>
                    <a:pt x="3244" y="750"/>
                    <a:pt x="3647" y="695"/>
                  </a:cubicBezTo>
                  <a:cubicBezTo>
                    <a:pt x="3820" y="660"/>
                    <a:pt x="3994" y="632"/>
                    <a:pt x="4077" y="577"/>
                  </a:cubicBezTo>
                  <a:cubicBezTo>
                    <a:pt x="4140" y="549"/>
                    <a:pt x="4195" y="549"/>
                    <a:pt x="4223" y="521"/>
                  </a:cubicBezTo>
                  <a:cubicBezTo>
                    <a:pt x="4251" y="486"/>
                    <a:pt x="4251" y="486"/>
                    <a:pt x="4285" y="459"/>
                  </a:cubicBezTo>
                  <a:lnTo>
                    <a:pt x="4285" y="403"/>
                  </a:lnTo>
                  <a:lnTo>
                    <a:pt x="4285" y="347"/>
                  </a:lnTo>
                  <a:cubicBezTo>
                    <a:pt x="4251" y="285"/>
                    <a:pt x="4223" y="257"/>
                    <a:pt x="4167" y="257"/>
                  </a:cubicBezTo>
                  <a:cubicBezTo>
                    <a:pt x="4112" y="202"/>
                    <a:pt x="3994" y="174"/>
                    <a:pt x="3876" y="139"/>
                  </a:cubicBezTo>
                  <a:cubicBezTo>
                    <a:pt x="3501" y="56"/>
                    <a:pt x="2862" y="0"/>
                    <a:pt x="214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4055975" y="1873850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4054425" y="187227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4061700" y="1873850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4060325" y="187227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4066750" y="1873850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4065350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4072650" y="1873850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4071075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4077675" y="1873850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4076125" y="187227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4083400" y="1873850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4082025" y="187227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4088450" y="1873850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4087050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4094350" y="1873850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4092775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4099375" y="1873850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4097825" y="187227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4105100" y="1873850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4103725" y="187227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4110150" y="1873850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4108750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4116050" y="1873850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4114475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4121075" y="1873850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4119525" y="187227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4126825" y="1873850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4125425" y="187227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4131850" y="1873850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4130450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4137750" y="1873850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4136175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4142775" y="1873850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4141225" y="187227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4147825" y="1873850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4146425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4153550" y="1873850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4152150" y="187227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4067450" y="1869500"/>
              <a:ext cx="76750" cy="11500"/>
            </a:xfrm>
            <a:custGeom>
              <a:avLst/>
              <a:gdLst/>
              <a:ahLst/>
              <a:cxnLst/>
              <a:rect l="l" t="t" r="r" b="b"/>
              <a:pathLst>
                <a:path w="3070" h="460" extrusionOk="0">
                  <a:moveTo>
                    <a:pt x="1535" y="1"/>
                  </a:moveTo>
                  <a:cubicBezTo>
                    <a:pt x="695" y="1"/>
                    <a:pt x="0" y="84"/>
                    <a:pt x="0" y="230"/>
                  </a:cubicBezTo>
                  <a:cubicBezTo>
                    <a:pt x="0" y="348"/>
                    <a:pt x="695" y="459"/>
                    <a:pt x="1535" y="459"/>
                  </a:cubicBezTo>
                  <a:cubicBezTo>
                    <a:pt x="2375" y="459"/>
                    <a:pt x="3069" y="348"/>
                    <a:pt x="3069" y="230"/>
                  </a:cubicBezTo>
                  <a:cubicBezTo>
                    <a:pt x="3069" y="84"/>
                    <a:pt x="2375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4212225" y="2012725"/>
              <a:ext cx="130225" cy="31100"/>
            </a:xfrm>
            <a:custGeom>
              <a:avLst/>
              <a:gdLst/>
              <a:ahLst/>
              <a:cxnLst/>
              <a:rect l="l" t="t" r="r" b="b"/>
              <a:pathLst>
                <a:path w="5209" h="1244" extrusionOk="0">
                  <a:moveTo>
                    <a:pt x="2605" y="1"/>
                  </a:moveTo>
                  <a:cubicBezTo>
                    <a:pt x="1153" y="1"/>
                    <a:pt x="1" y="285"/>
                    <a:pt x="1" y="633"/>
                  </a:cubicBezTo>
                  <a:cubicBezTo>
                    <a:pt x="1" y="980"/>
                    <a:pt x="1153" y="1244"/>
                    <a:pt x="2605" y="1244"/>
                  </a:cubicBezTo>
                  <a:cubicBezTo>
                    <a:pt x="4049" y="1244"/>
                    <a:pt x="5209" y="980"/>
                    <a:pt x="5209" y="633"/>
                  </a:cubicBezTo>
                  <a:cubicBezTo>
                    <a:pt x="5209" y="285"/>
                    <a:pt x="4049" y="1"/>
                    <a:pt x="2605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4225250" y="2012725"/>
              <a:ext cx="104175" cy="20875"/>
            </a:xfrm>
            <a:custGeom>
              <a:avLst/>
              <a:gdLst/>
              <a:ahLst/>
              <a:cxnLst/>
              <a:rect l="l" t="t" r="r" b="b"/>
              <a:pathLst>
                <a:path w="4167" h="835" extrusionOk="0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24" y="834"/>
                    <a:pt x="2084" y="834"/>
                  </a:cubicBezTo>
                  <a:cubicBezTo>
                    <a:pt x="3236" y="834"/>
                    <a:pt x="4167" y="695"/>
                    <a:pt x="4167" y="487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4225250" y="2012725"/>
              <a:ext cx="104175" cy="10800"/>
            </a:xfrm>
            <a:custGeom>
              <a:avLst/>
              <a:gdLst/>
              <a:ahLst/>
              <a:cxnLst/>
              <a:rect l="l" t="t" r="r" b="b"/>
              <a:pathLst>
                <a:path w="4167" h="432" extrusionOk="0">
                  <a:moveTo>
                    <a:pt x="0" y="1"/>
                  </a:moveTo>
                  <a:lnTo>
                    <a:pt x="0" y="112"/>
                  </a:lnTo>
                  <a:cubicBezTo>
                    <a:pt x="174" y="285"/>
                    <a:pt x="1042" y="431"/>
                    <a:pt x="2084" y="431"/>
                  </a:cubicBezTo>
                  <a:cubicBezTo>
                    <a:pt x="3125" y="431"/>
                    <a:pt x="3993" y="285"/>
                    <a:pt x="4167" y="112"/>
                  </a:cubicBezTo>
                  <a:lnTo>
                    <a:pt x="4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4225250" y="2004750"/>
              <a:ext cx="104175" cy="16675"/>
            </a:xfrm>
            <a:custGeom>
              <a:avLst/>
              <a:gdLst/>
              <a:ahLst/>
              <a:cxnLst/>
              <a:rect l="l" t="t" r="r" b="b"/>
              <a:pathLst>
                <a:path w="4167" h="667" extrusionOk="0">
                  <a:moveTo>
                    <a:pt x="2084" y="0"/>
                  </a:moveTo>
                  <a:cubicBezTo>
                    <a:pt x="924" y="0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4223675" y="2003175"/>
              <a:ext cx="107150" cy="19650"/>
            </a:xfrm>
            <a:custGeom>
              <a:avLst/>
              <a:gdLst/>
              <a:ahLst/>
              <a:cxnLst/>
              <a:rect l="l" t="t" r="r" b="b"/>
              <a:pathLst>
                <a:path w="4286" h="786" extrusionOk="0">
                  <a:moveTo>
                    <a:pt x="2147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792" y="237"/>
                    <a:pt x="3938" y="265"/>
                    <a:pt x="4056" y="320"/>
                  </a:cubicBezTo>
                  <a:cubicBezTo>
                    <a:pt x="4084" y="320"/>
                    <a:pt x="4140" y="348"/>
                    <a:pt x="4140" y="383"/>
                  </a:cubicBezTo>
                  <a:lnTo>
                    <a:pt x="4167" y="383"/>
                  </a:lnTo>
                  <a:cubicBezTo>
                    <a:pt x="4167" y="383"/>
                    <a:pt x="4167" y="411"/>
                    <a:pt x="4140" y="438"/>
                  </a:cubicBezTo>
                  <a:cubicBezTo>
                    <a:pt x="4084" y="466"/>
                    <a:pt x="3994" y="494"/>
                    <a:pt x="3883" y="522"/>
                  </a:cubicBezTo>
                  <a:cubicBezTo>
                    <a:pt x="3508" y="612"/>
                    <a:pt x="2869" y="667"/>
                    <a:pt x="2147" y="667"/>
                  </a:cubicBezTo>
                  <a:cubicBezTo>
                    <a:pt x="1563" y="667"/>
                    <a:pt x="1042" y="640"/>
                    <a:pt x="667" y="584"/>
                  </a:cubicBezTo>
                  <a:cubicBezTo>
                    <a:pt x="494" y="556"/>
                    <a:pt x="320" y="494"/>
                    <a:pt x="237" y="466"/>
                  </a:cubicBezTo>
                  <a:cubicBezTo>
                    <a:pt x="174" y="438"/>
                    <a:pt x="147" y="438"/>
                    <a:pt x="119" y="411"/>
                  </a:cubicBezTo>
                  <a:lnTo>
                    <a:pt x="119" y="383"/>
                  </a:lnTo>
                  <a:lnTo>
                    <a:pt x="147" y="348"/>
                  </a:lnTo>
                  <a:cubicBezTo>
                    <a:pt x="209" y="320"/>
                    <a:pt x="292" y="292"/>
                    <a:pt x="411" y="265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9" y="209"/>
                  </a:cubicBezTo>
                  <a:cubicBezTo>
                    <a:pt x="147" y="237"/>
                    <a:pt x="91" y="265"/>
                    <a:pt x="63" y="265"/>
                  </a:cubicBezTo>
                  <a:lnTo>
                    <a:pt x="1" y="320"/>
                  </a:lnTo>
                  <a:lnTo>
                    <a:pt x="1" y="383"/>
                  </a:lnTo>
                  <a:lnTo>
                    <a:pt x="1" y="466"/>
                  </a:lnTo>
                  <a:cubicBezTo>
                    <a:pt x="36" y="494"/>
                    <a:pt x="63" y="522"/>
                    <a:pt x="119" y="522"/>
                  </a:cubicBezTo>
                  <a:cubicBezTo>
                    <a:pt x="174" y="584"/>
                    <a:pt x="292" y="612"/>
                    <a:pt x="411" y="640"/>
                  </a:cubicBezTo>
                  <a:cubicBezTo>
                    <a:pt x="785" y="730"/>
                    <a:pt x="1424" y="785"/>
                    <a:pt x="2147" y="785"/>
                  </a:cubicBezTo>
                  <a:cubicBezTo>
                    <a:pt x="2723" y="785"/>
                    <a:pt x="3244" y="758"/>
                    <a:pt x="3619" y="695"/>
                  </a:cubicBezTo>
                  <a:cubicBezTo>
                    <a:pt x="3820" y="640"/>
                    <a:pt x="3966" y="612"/>
                    <a:pt x="4084" y="584"/>
                  </a:cubicBezTo>
                  <a:cubicBezTo>
                    <a:pt x="4140" y="556"/>
                    <a:pt x="4202" y="522"/>
                    <a:pt x="4230" y="494"/>
                  </a:cubicBezTo>
                  <a:cubicBezTo>
                    <a:pt x="4258" y="494"/>
                    <a:pt x="4258" y="466"/>
                    <a:pt x="4258" y="466"/>
                  </a:cubicBezTo>
                  <a:cubicBezTo>
                    <a:pt x="4285" y="438"/>
                    <a:pt x="4285" y="411"/>
                    <a:pt x="4285" y="383"/>
                  </a:cubicBezTo>
                  <a:cubicBezTo>
                    <a:pt x="4285" y="383"/>
                    <a:pt x="4285" y="348"/>
                    <a:pt x="4258" y="320"/>
                  </a:cubicBezTo>
                  <a:cubicBezTo>
                    <a:pt x="4258" y="292"/>
                    <a:pt x="4230" y="265"/>
                    <a:pt x="4167" y="237"/>
                  </a:cubicBezTo>
                  <a:cubicBezTo>
                    <a:pt x="4112" y="209"/>
                    <a:pt x="3994" y="174"/>
                    <a:pt x="3883" y="147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42273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42259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423322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42316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42382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4236700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424400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42426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42490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42476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425492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42533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42599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4258400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426570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42643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42707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42693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427577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42743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42816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4280100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428670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42853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42924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42910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429747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42960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43033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4301800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430840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43070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43141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43127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431917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43177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43250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4323500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4238950" y="2006825"/>
              <a:ext cx="76775" cy="11650"/>
            </a:xfrm>
            <a:custGeom>
              <a:avLst/>
              <a:gdLst/>
              <a:ahLst/>
              <a:cxnLst/>
              <a:rect l="l" t="t" r="r" b="b"/>
              <a:pathLst>
                <a:path w="3071" h="466" extrusionOk="0">
                  <a:moveTo>
                    <a:pt x="1536" y="1"/>
                  </a:moveTo>
                  <a:cubicBezTo>
                    <a:pt x="695" y="1"/>
                    <a:pt x="1" y="119"/>
                    <a:pt x="1" y="237"/>
                  </a:cubicBezTo>
                  <a:cubicBezTo>
                    <a:pt x="1" y="376"/>
                    <a:pt x="695" y="466"/>
                    <a:pt x="1536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4225250" y="1993125"/>
              <a:ext cx="104175" cy="21025"/>
            </a:xfrm>
            <a:custGeom>
              <a:avLst/>
              <a:gdLst/>
              <a:ahLst/>
              <a:cxnLst/>
              <a:rect l="l" t="t" r="r" b="b"/>
              <a:pathLst>
                <a:path w="4167" h="841" extrusionOk="0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24" y="840"/>
                    <a:pt x="2084" y="840"/>
                  </a:cubicBezTo>
                  <a:cubicBezTo>
                    <a:pt x="3236" y="840"/>
                    <a:pt x="4167" y="667"/>
                    <a:pt x="4167" y="493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4225250" y="1993125"/>
              <a:ext cx="104175" cy="10075"/>
            </a:xfrm>
            <a:custGeom>
              <a:avLst/>
              <a:gdLst/>
              <a:ahLst/>
              <a:cxnLst/>
              <a:rect l="l" t="t" r="r" b="b"/>
              <a:pathLst>
                <a:path w="4167" h="403" extrusionOk="0">
                  <a:moveTo>
                    <a:pt x="0" y="0"/>
                  </a:moveTo>
                  <a:lnTo>
                    <a:pt x="0" y="118"/>
                  </a:lnTo>
                  <a:cubicBezTo>
                    <a:pt x="174" y="292"/>
                    <a:pt x="1042" y="403"/>
                    <a:pt x="2084" y="403"/>
                  </a:cubicBezTo>
                  <a:cubicBezTo>
                    <a:pt x="3125" y="403"/>
                    <a:pt x="3993" y="292"/>
                    <a:pt x="4167" y="118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4225250" y="1985125"/>
              <a:ext cx="104175" cy="16700"/>
            </a:xfrm>
            <a:custGeom>
              <a:avLst/>
              <a:gdLst/>
              <a:ahLst/>
              <a:cxnLst/>
              <a:rect l="l" t="t" r="r" b="b"/>
              <a:pathLst>
                <a:path w="4167" h="668" extrusionOk="0">
                  <a:moveTo>
                    <a:pt x="2084" y="1"/>
                  </a:moveTo>
                  <a:cubicBezTo>
                    <a:pt x="924" y="1"/>
                    <a:pt x="0" y="146"/>
                    <a:pt x="0" y="320"/>
                  </a:cubicBezTo>
                  <a:cubicBezTo>
                    <a:pt x="0" y="521"/>
                    <a:pt x="924" y="667"/>
                    <a:pt x="2084" y="667"/>
                  </a:cubicBezTo>
                  <a:cubicBezTo>
                    <a:pt x="3236" y="667"/>
                    <a:pt x="4167" y="521"/>
                    <a:pt x="4167" y="320"/>
                  </a:cubicBezTo>
                  <a:cubicBezTo>
                    <a:pt x="4167" y="146"/>
                    <a:pt x="3236" y="1"/>
                    <a:pt x="208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4223675" y="1983750"/>
              <a:ext cx="107150" cy="19450"/>
            </a:xfrm>
            <a:custGeom>
              <a:avLst/>
              <a:gdLst/>
              <a:ahLst/>
              <a:cxnLst/>
              <a:rect l="l" t="t" r="r" b="b"/>
              <a:pathLst>
                <a:path w="4286" h="778" extrusionOk="0">
                  <a:moveTo>
                    <a:pt x="2147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792" y="229"/>
                    <a:pt x="3938" y="257"/>
                    <a:pt x="4056" y="292"/>
                  </a:cubicBezTo>
                  <a:cubicBezTo>
                    <a:pt x="4084" y="320"/>
                    <a:pt x="4140" y="347"/>
                    <a:pt x="4140" y="347"/>
                  </a:cubicBezTo>
                  <a:lnTo>
                    <a:pt x="4167" y="375"/>
                  </a:lnTo>
                  <a:cubicBezTo>
                    <a:pt x="4167" y="375"/>
                    <a:pt x="4167" y="403"/>
                    <a:pt x="4140" y="403"/>
                  </a:cubicBezTo>
                  <a:cubicBezTo>
                    <a:pt x="4084" y="431"/>
                    <a:pt x="3994" y="493"/>
                    <a:pt x="3883" y="521"/>
                  </a:cubicBezTo>
                  <a:cubicBezTo>
                    <a:pt x="3508" y="604"/>
                    <a:pt x="2869" y="667"/>
                    <a:pt x="2147" y="667"/>
                  </a:cubicBezTo>
                  <a:cubicBezTo>
                    <a:pt x="1563" y="667"/>
                    <a:pt x="1042" y="604"/>
                    <a:pt x="667" y="549"/>
                  </a:cubicBezTo>
                  <a:cubicBezTo>
                    <a:pt x="494" y="521"/>
                    <a:pt x="320" y="493"/>
                    <a:pt x="237" y="465"/>
                  </a:cubicBezTo>
                  <a:cubicBezTo>
                    <a:pt x="174" y="431"/>
                    <a:pt x="147" y="403"/>
                    <a:pt x="119" y="403"/>
                  </a:cubicBezTo>
                  <a:lnTo>
                    <a:pt x="119" y="375"/>
                  </a:lnTo>
                  <a:lnTo>
                    <a:pt x="147" y="347"/>
                  </a:lnTo>
                  <a:cubicBezTo>
                    <a:pt x="209" y="320"/>
                    <a:pt x="292" y="292"/>
                    <a:pt x="411" y="257"/>
                  </a:cubicBezTo>
                  <a:cubicBezTo>
                    <a:pt x="758" y="174"/>
                    <a:pt x="1424" y="118"/>
                    <a:pt x="2147" y="118"/>
                  </a:cubicBezTo>
                  <a:close/>
                  <a:moveTo>
                    <a:pt x="2147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9" y="201"/>
                  </a:cubicBezTo>
                  <a:cubicBezTo>
                    <a:pt x="147" y="229"/>
                    <a:pt x="91" y="229"/>
                    <a:pt x="63" y="257"/>
                  </a:cubicBezTo>
                  <a:lnTo>
                    <a:pt x="1" y="320"/>
                  </a:lnTo>
                  <a:lnTo>
                    <a:pt x="1" y="375"/>
                  </a:lnTo>
                  <a:lnTo>
                    <a:pt x="1" y="431"/>
                  </a:lnTo>
                  <a:cubicBezTo>
                    <a:pt x="36" y="493"/>
                    <a:pt x="63" y="493"/>
                    <a:pt x="119" y="521"/>
                  </a:cubicBezTo>
                  <a:cubicBezTo>
                    <a:pt x="174" y="576"/>
                    <a:pt x="292" y="604"/>
                    <a:pt x="411" y="639"/>
                  </a:cubicBezTo>
                  <a:cubicBezTo>
                    <a:pt x="785" y="722"/>
                    <a:pt x="1424" y="778"/>
                    <a:pt x="2147" y="778"/>
                  </a:cubicBezTo>
                  <a:cubicBezTo>
                    <a:pt x="2723" y="778"/>
                    <a:pt x="3244" y="722"/>
                    <a:pt x="3619" y="667"/>
                  </a:cubicBezTo>
                  <a:cubicBezTo>
                    <a:pt x="3820" y="639"/>
                    <a:pt x="3966" y="604"/>
                    <a:pt x="4084" y="576"/>
                  </a:cubicBezTo>
                  <a:cubicBezTo>
                    <a:pt x="4140" y="549"/>
                    <a:pt x="4202" y="521"/>
                    <a:pt x="4230" y="493"/>
                  </a:cubicBezTo>
                  <a:cubicBezTo>
                    <a:pt x="4258" y="493"/>
                    <a:pt x="4258" y="465"/>
                    <a:pt x="4258" y="431"/>
                  </a:cubicBezTo>
                  <a:cubicBezTo>
                    <a:pt x="4285" y="431"/>
                    <a:pt x="4285" y="403"/>
                    <a:pt x="4285" y="375"/>
                  </a:cubicBezTo>
                  <a:cubicBezTo>
                    <a:pt x="4285" y="347"/>
                    <a:pt x="4285" y="347"/>
                    <a:pt x="4258" y="320"/>
                  </a:cubicBezTo>
                  <a:cubicBezTo>
                    <a:pt x="4258" y="292"/>
                    <a:pt x="4230" y="257"/>
                    <a:pt x="4167" y="229"/>
                  </a:cubicBezTo>
                  <a:cubicBezTo>
                    <a:pt x="4112" y="201"/>
                    <a:pt x="3994" y="174"/>
                    <a:pt x="3883" y="146"/>
                  </a:cubicBezTo>
                  <a:cubicBezTo>
                    <a:pt x="3473" y="56"/>
                    <a:pt x="2869" y="0"/>
                    <a:pt x="214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42273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42259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423322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42316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42382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4236700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424400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42426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42490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42476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425492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42533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42599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4258400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426570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42643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42707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42693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427577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42743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42816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4280100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428670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42853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42924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42910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429747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42960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43033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4301800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430840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43070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43141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43127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431917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43177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43250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4323500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4238950" y="1987375"/>
              <a:ext cx="76775" cy="11500"/>
            </a:xfrm>
            <a:custGeom>
              <a:avLst/>
              <a:gdLst/>
              <a:ahLst/>
              <a:cxnLst/>
              <a:rect l="l" t="t" r="r" b="b"/>
              <a:pathLst>
                <a:path w="3071" h="460" extrusionOk="0">
                  <a:moveTo>
                    <a:pt x="1536" y="1"/>
                  </a:moveTo>
                  <a:cubicBezTo>
                    <a:pt x="695" y="1"/>
                    <a:pt x="1" y="112"/>
                    <a:pt x="1" y="230"/>
                  </a:cubicBezTo>
                  <a:cubicBezTo>
                    <a:pt x="1" y="376"/>
                    <a:pt x="695" y="459"/>
                    <a:pt x="1536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6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4225250" y="1973675"/>
              <a:ext cx="104175" cy="20150"/>
            </a:xfrm>
            <a:custGeom>
              <a:avLst/>
              <a:gdLst/>
              <a:ahLst/>
              <a:cxnLst/>
              <a:rect l="l" t="t" r="r" b="b"/>
              <a:pathLst>
                <a:path w="4167" h="806" extrusionOk="0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24" y="806"/>
                    <a:pt x="2084" y="806"/>
                  </a:cubicBezTo>
                  <a:cubicBezTo>
                    <a:pt x="3236" y="806"/>
                    <a:pt x="4167" y="660"/>
                    <a:pt x="4167" y="486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4225250" y="1973675"/>
              <a:ext cx="104175" cy="10100"/>
            </a:xfrm>
            <a:custGeom>
              <a:avLst/>
              <a:gdLst/>
              <a:ahLst/>
              <a:cxnLst/>
              <a:rect l="l" t="t" r="r" b="b"/>
              <a:pathLst>
                <a:path w="4167" h="404" extrusionOk="0">
                  <a:moveTo>
                    <a:pt x="0" y="0"/>
                  </a:moveTo>
                  <a:lnTo>
                    <a:pt x="0" y="84"/>
                  </a:lnTo>
                  <a:cubicBezTo>
                    <a:pt x="174" y="285"/>
                    <a:pt x="1042" y="403"/>
                    <a:pt x="2084" y="403"/>
                  </a:cubicBezTo>
                  <a:cubicBezTo>
                    <a:pt x="3125" y="403"/>
                    <a:pt x="3993" y="285"/>
                    <a:pt x="4167" y="84"/>
                  </a:cubicBezTo>
                  <a:lnTo>
                    <a:pt x="41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4225250" y="1965000"/>
              <a:ext cx="104175" cy="17375"/>
            </a:xfrm>
            <a:custGeom>
              <a:avLst/>
              <a:gdLst/>
              <a:ahLst/>
              <a:cxnLst/>
              <a:rect l="l" t="t" r="r" b="b"/>
              <a:pathLst>
                <a:path w="4167" h="695" extrusionOk="0">
                  <a:moveTo>
                    <a:pt x="2084" y="0"/>
                  </a:moveTo>
                  <a:cubicBezTo>
                    <a:pt x="924" y="0"/>
                    <a:pt x="0" y="174"/>
                    <a:pt x="0" y="347"/>
                  </a:cubicBezTo>
                  <a:cubicBezTo>
                    <a:pt x="0" y="521"/>
                    <a:pt x="924" y="695"/>
                    <a:pt x="2084" y="695"/>
                  </a:cubicBezTo>
                  <a:cubicBezTo>
                    <a:pt x="3236" y="695"/>
                    <a:pt x="4167" y="521"/>
                    <a:pt x="4167" y="347"/>
                  </a:cubicBezTo>
                  <a:cubicBezTo>
                    <a:pt x="4167" y="174"/>
                    <a:pt x="3236" y="0"/>
                    <a:pt x="2084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4223675" y="1963425"/>
              <a:ext cx="107150" cy="20350"/>
            </a:xfrm>
            <a:custGeom>
              <a:avLst/>
              <a:gdLst/>
              <a:ahLst/>
              <a:cxnLst/>
              <a:rect l="l" t="t" r="r" b="b"/>
              <a:pathLst>
                <a:path w="4286" h="814" extrusionOk="0">
                  <a:moveTo>
                    <a:pt x="2147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792" y="264"/>
                    <a:pt x="3938" y="292"/>
                    <a:pt x="4056" y="320"/>
                  </a:cubicBezTo>
                  <a:cubicBezTo>
                    <a:pt x="4084" y="348"/>
                    <a:pt x="4140" y="376"/>
                    <a:pt x="4140" y="376"/>
                  </a:cubicBezTo>
                  <a:lnTo>
                    <a:pt x="4167" y="410"/>
                  </a:lnTo>
                  <a:lnTo>
                    <a:pt x="4140" y="438"/>
                  </a:lnTo>
                  <a:cubicBezTo>
                    <a:pt x="4084" y="466"/>
                    <a:pt x="3994" y="494"/>
                    <a:pt x="3883" y="521"/>
                  </a:cubicBezTo>
                  <a:cubicBezTo>
                    <a:pt x="3508" y="612"/>
                    <a:pt x="2869" y="695"/>
                    <a:pt x="2147" y="695"/>
                  </a:cubicBezTo>
                  <a:cubicBezTo>
                    <a:pt x="1563" y="695"/>
                    <a:pt x="1042" y="639"/>
                    <a:pt x="667" y="584"/>
                  </a:cubicBezTo>
                  <a:cubicBezTo>
                    <a:pt x="494" y="549"/>
                    <a:pt x="320" y="521"/>
                    <a:pt x="237" y="494"/>
                  </a:cubicBezTo>
                  <a:cubicBezTo>
                    <a:pt x="174" y="466"/>
                    <a:pt x="147" y="438"/>
                    <a:pt x="119" y="438"/>
                  </a:cubicBezTo>
                  <a:lnTo>
                    <a:pt x="119" y="410"/>
                  </a:lnTo>
                  <a:cubicBezTo>
                    <a:pt x="119" y="410"/>
                    <a:pt x="119" y="376"/>
                    <a:pt x="147" y="376"/>
                  </a:cubicBezTo>
                  <a:cubicBezTo>
                    <a:pt x="209" y="348"/>
                    <a:pt x="292" y="320"/>
                    <a:pt x="411" y="292"/>
                  </a:cubicBezTo>
                  <a:cubicBezTo>
                    <a:pt x="758" y="174"/>
                    <a:pt x="1424" y="119"/>
                    <a:pt x="2147" y="119"/>
                  </a:cubicBezTo>
                  <a:close/>
                  <a:moveTo>
                    <a:pt x="2147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9" y="237"/>
                  </a:cubicBezTo>
                  <a:cubicBezTo>
                    <a:pt x="147" y="237"/>
                    <a:pt x="91" y="264"/>
                    <a:pt x="63" y="292"/>
                  </a:cubicBezTo>
                  <a:cubicBezTo>
                    <a:pt x="36" y="292"/>
                    <a:pt x="36" y="320"/>
                    <a:pt x="1" y="348"/>
                  </a:cubicBezTo>
                  <a:lnTo>
                    <a:pt x="1" y="410"/>
                  </a:lnTo>
                  <a:lnTo>
                    <a:pt x="1" y="466"/>
                  </a:lnTo>
                  <a:cubicBezTo>
                    <a:pt x="36" y="494"/>
                    <a:pt x="63" y="521"/>
                    <a:pt x="119" y="549"/>
                  </a:cubicBezTo>
                  <a:cubicBezTo>
                    <a:pt x="174" y="584"/>
                    <a:pt x="292" y="612"/>
                    <a:pt x="411" y="639"/>
                  </a:cubicBezTo>
                  <a:cubicBezTo>
                    <a:pt x="785" y="758"/>
                    <a:pt x="1424" y="813"/>
                    <a:pt x="2147" y="813"/>
                  </a:cubicBezTo>
                  <a:cubicBezTo>
                    <a:pt x="2723" y="813"/>
                    <a:pt x="3244" y="758"/>
                    <a:pt x="3619" y="695"/>
                  </a:cubicBezTo>
                  <a:cubicBezTo>
                    <a:pt x="3820" y="667"/>
                    <a:pt x="3966" y="639"/>
                    <a:pt x="4084" y="584"/>
                  </a:cubicBezTo>
                  <a:cubicBezTo>
                    <a:pt x="4140" y="584"/>
                    <a:pt x="4202" y="549"/>
                    <a:pt x="4230" y="521"/>
                  </a:cubicBezTo>
                  <a:cubicBezTo>
                    <a:pt x="4258" y="494"/>
                    <a:pt x="4258" y="494"/>
                    <a:pt x="4258" y="466"/>
                  </a:cubicBezTo>
                  <a:cubicBezTo>
                    <a:pt x="4285" y="466"/>
                    <a:pt x="4285" y="438"/>
                    <a:pt x="4285" y="410"/>
                  </a:cubicBezTo>
                  <a:cubicBezTo>
                    <a:pt x="4285" y="376"/>
                    <a:pt x="4285" y="348"/>
                    <a:pt x="4258" y="348"/>
                  </a:cubicBezTo>
                  <a:cubicBezTo>
                    <a:pt x="4258" y="292"/>
                    <a:pt x="4230" y="292"/>
                    <a:pt x="4167" y="264"/>
                  </a:cubicBezTo>
                  <a:cubicBezTo>
                    <a:pt x="4112" y="202"/>
                    <a:pt x="3994" y="174"/>
                    <a:pt x="3883" y="146"/>
                  </a:cubicBezTo>
                  <a:cubicBezTo>
                    <a:pt x="3473" y="63"/>
                    <a:pt x="2869" y="1"/>
                    <a:pt x="214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42273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42259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423322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42316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42382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4236700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424400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42426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42490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42476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425492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42533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42599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4258400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426570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2643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42707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2693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27577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2743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42816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4280100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428670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42853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2924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42910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29747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2960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3033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4301800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430840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43070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43141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43127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31917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43177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43250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4323500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4238950" y="1967775"/>
              <a:ext cx="76775" cy="11650"/>
            </a:xfrm>
            <a:custGeom>
              <a:avLst/>
              <a:gdLst/>
              <a:ahLst/>
              <a:cxnLst/>
              <a:rect l="l" t="t" r="r" b="b"/>
              <a:pathLst>
                <a:path w="3071" h="466" extrusionOk="0">
                  <a:moveTo>
                    <a:pt x="1536" y="0"/>
                  </a:moveTo>
                  <a:cubicBezTo>
                    <a:pt x="695" y="0"/>
                    <a:pt x="1" y="118"/>
                    <a:pt x="1" y="236"/>
                  </a:cubicBezTo>
                  <a:cubicBezTo>
                    <a:pt x="1" y="347"/>
                    <a:pt x="695" y="465"/>
                    <a:pt x="1536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6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4383575" y="2012725"/>
              <a:ext cx="130225" cy="31100"/>
            </a:xfrm>
            <a:custGeom>
              <a:avLst/>
              <a:gdLst/>
              <a:ahLst/>
              <a:cxnLst/>
              <a:rect l="l" t="t" r="r" b="b"/>
              <a:pathLst>
                <a:path w="5209" h="1244" extrusionOk="0">
                  <a:moveTo>
                    <a:pt x="2604" y="1"/>
                  </a:moveTo>
                  <a:cubicBezTo>
                    <a:pt x="1160" y="1"/>
                    <a:pt x="0" y="285"/>
                    <a:pt x="0" y="633"/>
                  </a:cubicBezTo>
                  <a:cubicBezTo>
                    <a:pt x="0" y="980"/>
                    <a:pt x="1160" y="1244"/>
                    <a:pt x="2604" y="1244"/>
                  </a:cubicBezTo>
                  <a:cubicBezTo>
                    <a:pt x="4021" y="1244"/>
                    <a:pt x="5208" y="980"/>
                    <a:pt x="5208" y="633"/>
                  </a:cubicBezTo>
                  <a:cubicBezTo>
                    <a:pt x="5208" y="285"/>
                    <a:pt x="4021" y="1"/>
                    <a:pt x="2604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4395900" y="2012725"/>
              <a:ext cx="104875" cy="20875"/>
            </a:xfrm>
            <a:custGeom>
              <a:avLst/>
              <a:gdLst/>
              <a:ahLst/>
              <a:cxnLst/>
              <a:rect l="l" t="t" r="r" b="b"/>
              <a:pathLst>
                <a:path w="4195" h="835" extrusionOk="0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9" y="834"/>
                    <a:pt x="2111" y="834"/>
                  </a:cubicBezTo>
                  <a:cubicBezTo>
                    <a:pt x="3271" y="834"/>
                    <a:pt x="4195" y="695"/>
                    <a:pt x="4195" y="487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395900" y="2012725"/>
              <a:ext cx="104875" cy="10800"/>
            </a:xfrm>
            <a:custGeom>
              <a:avLst/>
              <a:gdLst/>
              <a:ahLst/>
              <a:cxnLst/>
              <a:rect l="l" t="t" r="r" b="b"/>
              <a:pathLst>
                <a:path w="4195" h="432" extrusionOk="0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111" y="431"/>
                  </a:cubicBezTo>
                  <a:cubicBezTo>
                    <a:pt x="3153" y="431"/>
                    <a:pt x="4021" y="285"/>
                    <a:pt x="4195" y="112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395900" y="2004750"/>
              <a:ext cx="104875" cy="16675"/>
            </a:xfrm>
            <a:custGeom>
              <a:avLst/>
              <a:gdLst/>
              <a:ahLst/>
              <a:cxnLst/>
              <a:rect l="l" t="t" r="r" b="b"/>
              <a:pathLst>
                <a:path w="4195" h="667" extrusionOk="0">
                  <a:moveTo>
                    <a:pt x="2111" y="0"/>
                  </a:moveTo>
                  <a:cubicBezTo>
                    <a:pt x="959" y="0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4394500" y="2003175"/>
              <a:ext cx="107850" cy="19650"/>
            </a:xfrm>
            <a:custGeom>
              <a:avLst/>
              <a:gdLst/>
              <a:ahLst/>
              <a:cxnLst/>
              <a:rect l="l" t="t" r="r" b="b"/>
              <a:pathLst>
                <a:path w="4314" h="786" extrusionOk="0">
                  <a:moveTo>
                    <a:pt x="2167" y="119"/>
                  </a:moveTo>
                  <a:cubicBezTo>
                    <a:pt x="2751" y="119"/>
                    <a:pt x="3271" y="147"/>
                    <a:pt x="3619" y="209"/>
                  </a:cubicBezTo>
                  <a:cubicBezTo>
                    <a:pt x="3820" y="237"/>
                    <a:pt x="3966" y="265"/>
                    <a:pt x="4077" y="320"/>
                  </a:cubicBezTo>
                  <a:cubicBezTo>
                    <a:pt x="4105" y="320"/>
                    <a:pt x="4167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95" y="411"/>
                    <a:pt x="4167" y="438"/>
                  </a:cubicBezTo>
                  <a:cubicBezTo>
                    <a:pt x="4105" y="466"/>
                    <a:pt x="4021" y="494"/>
                    <a:pt x="3903" y="522"/>
                  </a:cubicBezTo>
                  <a:cubicBezTo>
                    <a:pt x="3528" y="612"/>
                    <a:pt x="2890" y="667"/>
                    <a:pt x="2167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58" y="466"/>
                  </a:cubicBezTo>
                  <a:cubicBezTo>
                    <a:pt x="202" y="438"/>
                    <a:pt x="174" y="438"/>
                    <a:pt x="147" y="411"/>
                  </a:cubicBezTo>
                  <a:lnTo>
                    <a:pt x="147" y="383"/>
                  </a:lnTo>
                  <a:lnTo>
                    <a:pt x="112" y="383"/>
                  </a:lnTo>
                  <a:cubicBezTo>
                    <a:pt x="112" y="383"/>
                    <a:pt x="147" y="383"/>
                    <a:pt x="174" y="348"/>
                  </a:cubicBezTo>
                  <a:cubicBezTo>
                    <a:pt x="202" y="320"/>
                    <a:pt x="286" y="292"/>
                    <a:pt x="431" y="265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36"/>
                    <a:pt x="667" y="91"/>
                  </a:cubicBezTo>
                  <a:cubicBezTo>
                    <a:pt x="494" y="119"/>
                    <a:pt x="320" y="174"/>
                    <a:pt x="202" y="209"/>
                  </a:cubicBezTo>
                  <a:cubicBezTo>
                    <a:pt x="147" y="237"/>
                    <a:pt x="112" y="265"/>
                    <a:pt x="84" y="265"/>
                  </a:cubicBezTo>
                  <a:lnTo>
                    <a:pt x="29" y="320"/>
                  </a:lnTo>
                  <a:cubicBezTo>
                    <a:pt x="29" y="348"/>
                    <a:pt x="1" y="383"/>
                    <a:pt x="1" y="383"/>
                  </a:cubicBezTo>
                  <a:cubicBezTo>
                    <a:pt x="1" y="411"/>
                    <a:pt x="29" y="438"/>
                    <a:pt x="29" y="466"/>
                  </a:cubicBezTo>
                  <a:cubicBezTo>
                    <a:pt x="56" y="494"/>
                    <a:pt x="84" y="522"/>
                    <a:pt x="147" y="522"/>
                  </a:cubicBezTo>
                  <a:cubicBezTo>
                    <a:pt x="202" y="584"/>
                    <a:pt x="320" y="612"/>
                    <a:pt x="431" y="640"/>
                  </a:cubicBezTo>
                  <a:cubicBezTo>
                    <a:pt x="806" y="730"/>
                    <a:pt x="1445" y="785"/>
                    <a:pt x="2167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05" y="584"/>
                  </a:cubicBezTo>
                  <a:cubicBezTo>
                    <a:pt x="4167" y="556"/>
                    <a:pt x="4195" y="522"/>
                    <a:pt x="4251" y="494"/>
                  </a:cubicBezTo>
                  <a:lnTo>
                    <a:pt x="4278" y="466"/>
                  </a:lnTo>
                  <a:cubicBezTo>
                    <a:pt x="4313" y="438"/>
                    <a:pt x="4313" y="411"/>
                    <a:pt x="4313" y="383"/>
                  </a:cubicBezTo>
                  <a:cubicBezTo>
                    <a:pt x="4313" y="383"/>
                    <a:pt x="4313" y="348"/>
                    <a:pt x="4278" y="320"/>
                  </a:cubicBezTo>
                  <a:cubicBezTo>
                    <a:pt x="4251" y="292"/>
                    <a:pt x="4223" y="265"/>
                    <a:pt x="4195" y="237"/>
                  </a:cubicBezTo>
                  <a:cubicBezTo>
                    <a:pt x="4105" y="209"/>
                    <a:pt x="4021" y="174"/>
                    <a:pt x="3876" y="147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3988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4397275" y="2010475"/>
              <a:ext cx="5250" cy="26750"/>
            </a:xfrm>
            <a:custGeom>
              <a:avLst/>
              <a:gdLst/>
              <a:ahLst/>
              <a:cxnLst/>
              <a:rect l="l" t="t" r="r" b="b"/>
              <a:pathLst>
                <a:path w="210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44038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440250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4409600" y="2011875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440822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441465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441325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44205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4418975" y="2010475"/>
              <a:ext cx="5250" cy="26750"/>
            </a:xfrm>
            <a:custGeom>
              <a:avLst/>
              <a:gdLst/>
              <a:ahLst/>
              <a:cxnLst/>
              <a:rect l="l" t="t" r="r" b="b"/>
              <a:pathLst>
                <a:path w="210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44255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442420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4431300" y="2011875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442992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443635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443495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44422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4440675" y="2010475"/>
              <a:ext cx="5250" cy="26750"/>
            </a:xfrm>
            <a:custGeom>
              <a:avLst/>
              <a:gdLst/>
              <a:ahLst/>
              <a:cxnLst/>
              <a:rect l="l" t="t" r="r" b="b"/>
              <a:pathLst>
                <a:path w="210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44472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444590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4453000" y="2011875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445162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445805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445665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44639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4462375" y="2010475"/>
              <a:ext cx="5250" cy="26750"/>
            </a:xfrm>
            <a:custGeom>
              <a:avLst/>
              <a:gdLst/>
              <a:ahLst/>
              <a:cxnLst/>
              <a:rect l="l" t="t" r="r" b="b"/>
              <a:pathLst>
                <a:path w="210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44689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446760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4474700" y="2011875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447332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447975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447835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44856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4484075" y="2010475"/>
              <a:ext cx="5250" cy="26750"/>
            </a:xfrm>
            <a:custGeom>
              <a:avLst/>
              <a:gdLst/>
              <a:ahLst/>
              <a:cxnLst/>
              <a:rect l="l" t="t" r="r" b="b"/>
              <a:pathLst>
                <a:path w="210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449067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448930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44964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0" y="958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449502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4410300" y="2006825"/>
              <a:ext cx="76775" cy="11650"/>
            </a:xfrm>
            <a:custGeom>
              <a:avLst/>
              <a:gdLst/>
              <a:ahLst/>
              <a:cxnLst/>
              <a:rect l="l" t="t" r="r" b="b"/>
              <a:pathLst>
                <a:path w="3071" h="466" extrusionOk="0">
                  <a:moveTo>
                    <a:pt x="1535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35" y="466"/>
                  </a:cubicBezTo>
                  <a:cubicBezTo>
                    <a:pt x="2376" y="466"/>
                    <a:pt x="3070" y="376"/>
                    <a:pt x="3070" y="237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4395900" y="1993125"/>
              <a:ext cx="104875" cy="21025"/>
            </a:xfrm>
            <a:custGeom>
              <a:avLst/>
              <a:gdLst/>
              <a:ahLst/>
              <a:cxnLst/>
              <a:rect l="l" t="t" r="r" b="b"/>
              <a:pathLst>
                <a:path w="4195" h="841" extrusionOk="0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0"/>
                    <a:pt x="2111" y="840"/>
                  </a:cubicBezTo>
                  <a:cubicBezTo>
                    <a:pt x="3271" y="840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4395900" y="1993125"/>
              <a:ext cx="104875" cy="10075"/>
            </a:xfrm>
            <a:custGeom>
              <a:avLst/>
              <a:gdLst/>
              <a:ahLst/>
              <a:cxnLst/>
              <a:rect l="l" t="t" r="r" b="b"/>
              <a:pathLst>
                <a:path w="4195" h="403" extrusionOk="0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4395900" y="1985125"/>
              <a:ext cx="104875" cy="16700"/>
            </a:xfrm>
            <a:custGeom>
              <a:avLst/>
              <a:gdLst/>
              <a:ahLst/>
              <a:cxnLst/>
              <a:rect l="l" t="t" r="r" b="b"/>
              <a:pathLst>
                <a:path w="4195" h="668" extrusionOk="0">
                  <a:moveTo>
                    <a:pt x="2111" y="1"/>
                  </a:moveTo>
                  <a:cubicBezTo>
                    <a:pt x="959" y="1"/>
                    <a:pt x="0" y="146"/>
                    <a:pt x="0" y="320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20"/>
                  </a:cubicBezTo>
                  <a:cubicBezTo>
                    <a:pt x="4195" y="146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4394500" y="1983750"/>
              <a:ext cx="107850" cy="19450"/>
            </a:xfrm>
            <a:custGeom>
              <a:avLst/>
              <a:gdLst/>
              <a:ahLst/>
              <a:cxnLst/>
              <a:rect l="l" t="t" r="r" b="b"/>
              <a:pathLst>
                <a:path w="4314" h="778" extrusionOk="0">
                  <a:moveTo>
                    <a:pt x="2167" y="118"/>
                  </a:moveTo>
                  <a:cubicBezTo>
                    <a:pt x="2751" y="118"/>
                    <a:pt x="3271" y="146"/>
                    <a:pt x="3619" y="201"/>
                  </a:cubicBezTo>
                  <a:cubicBezTo>
                    <a:pt x="3820" y="229"/>
                    <a:pt x="3966" y="257"/>
                    <a:pt x="4077" y="292"/>
                  </a:cubicBezTo>
                  <a:cubicBezTo>
                    <a:pt x="4105" y="320"/>
                    <a:pt x="4167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4"/>
                    <a:pt x="2890" y="667"/>
                    <a:pt x="2167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58" y="465"/>
                  </a:cubicBezTo>
                  <a:cubicBezTo>
                    <a:pt x="202" y="431"/>
                    <a:pt x="174" y="403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57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3"/>
                  </a:cubicBezTo>
                  <a:cubicBezTo>
                    <a:pt x="494" y="118"/>
                    <a:pt x="320" y="146"/>
                    <a:pt x="202" y="201"/>
                  </a:cubicBezTo>
                  <a:cubicBezTo>
                    <a:pt x="147" y="229"/>
                    <a:pt x="112" y="229"/>
                    <a:pt x="84" y="257"/>
                  </a:cubicBezTo>
                  <a:lnTo>
                    <a:pt x="29" y="320"/>
                  </a:lnTo>
                  <a:cubicBezTo>
                    <a:pt x="29" y="347"/>
                    <a:pt x="1" y="347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493"/>
                    <a:pt x="147" y="521"/>
                  </a:cubicBezTo>
                  <a:cubicBezTo>
                    <a:pt x="202" y="576"/>
                    <a:pt x="320" y="604"/>
                    <a:pt x="431" y="639"/>
                  </a:cubicBezTo>
                  <a:cubicBezTo>
                    <a:pt x="806" y="722"/>
                    <a:pt x="1445" y="778"/>
                    <a:pt x="2167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05" y="576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65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7"/>
                    <a:pt x="4313" y="347"/>
                    <a:pt x="4278" y="320"/>
                  </a:cubicBezTo>
                  <a:cubicBezTo>
                    <a:pt x="4251" y="292"/>
                    <a:pt x="4223" y="257"/>
                    <a:pt x="4195" y="229"/>
                  </a:cubicBezTo>
                  <a:cubicBezTo>
                    <a:pt x="4105" y="201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43988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4397275" y="1991025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44038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440250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4409600" y="199242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440822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441465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441325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44205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4418975" y="1991025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44255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442420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4431300" y="199242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442992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443635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443495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44422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4440675" y="1991025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44472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444590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4453000" y="199242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445162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445805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445665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44639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4462375" y="1991025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44689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446760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4474700" y="199242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447332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447975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447835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44856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4484075" y="1991025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449067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448930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44964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449502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4410300" y="1987375"/>
              <a:ext cx="76775" cy="11500"/>
            </a:xfrm>
            <a:custGeom>
              <a:avLst/>
              <a:gdLst/>
              <a:ahLst/>
              <a:cxnLst/>
              <a:rect l="l" t="t" r="r" b="b"/>
              <a:pathLst>
                <a:path w="3071" h="460" extrusionOk="0">
                  <a:moveTo>
                    <a:pt x="1535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35" y="459"/>
                  </a:cubicBezTo>
                  <a:cubicBezTo>
                    <a:pt x="2376" y="459"/>
                    <a:pt x="3070" y="376"/>
                    <a:pt x="3070" y="230"/>
                  </a:cubicBezTo>
                  <a:cubicBezTo>
                    <a:pt x="3070" y="112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4395900" y="1973675"/>
              <a:ext cx="104875" cy="20150"/>
            </a:xfrm>
            <a:custGeom>
              <a:avLst/>
              <a:gdLst/>
              <a:ahLst/>
              <a:cxnLst/>
              <a:rect l="l" t="t" r="r" b="b"/>
              <a:pathLst>
                <a:path w="4195" h="806" extrusionOk="0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9" y="806"/>
                    <a:pt x="2111" y="806"/>
                  </a:cubicBezTo>
                  <a:cubicBezTo>
                    <a:pt x="3271" y="806"/>
                    <a:pt x="4195" y="660"/>
                    <a:pt x="4195" y="486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4395900" y="1973675"/>
              <a:ext cx="104875" cy="10100"/>
            </a:xfrm>
            <a:custGeom>
              <a:avLst/>
              <a:gdLst/>
              <a:ahLst/>
              <a:cxnLst/>
              <a:rect l="l" t="t" r="r" b="b"/>
              <a:pathLst>
                <a:path w="4195" h="404" extrusionOk="0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111" y="403"/>
                  </a:cubicBezTo>
                  <a:cubicBezTo>
                    <a:pt x="3153" y="403"/>
                    <a:pt x="4021" y="285"/>
                    <a:pt x="4195" y="84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4395900" y="1965000"/>
              <a:ext cx="104875" cy="17375"/>
            </a:xfrm>
            <a:custGeom>
              <a:avLst/>
              <a:gdLst/>
              <a:ahLst/>
              <a:cxnLst/>
              <a:rect l="l" t="t" r="r" b="b"/>
              <a:pathLst>
                <a:path w="4195" h="695" extrusionOk="0">
                  <a:moveTo>
                    <a:pt x="2111" y="0"/>
                  </a:moveTo>
                  <a:cubicBezTo>
                    <a:pt x="959" y="0"/>
                    <a:pt x="0" y="174"/>
                    <a:pt x="0" y="347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7"/>
                  </a:cubicBezTo>
                  <a:cubicBezTo>
                    <a:pt x="4195" y="174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4394500" y="1963425"/>
              <a:ext cx="107850" cy="20350"/>
            </a:xfrm>
            <a:custGeom>
              <a:avLst/>
              <a:gdLst/>
              <a:ahLst/>
              <a:cxnLst/>
              <a:rect l="l" t="t" r="r" b="b"/>
              <a:pathLst>
                <a:path w="4314" h="814" extrusionOk="0">
                  <a:moveTo>
                    <a:pt x="2167" y="119"/>
                  </a:moveTo>
                  <a:cubicBezTo>
                    <a:pt x="2751" y="119"/>
                    <a:pt x="3271" y="174"/>
                    <a:pt x="3619" y="237"/>
                  </a:cubicBezTo>
                  <a:cubicBezTo>
                    <a:pt x="3820" y="264"/>
                    <a:pt x="3966" y="292"/>
                    <a:pt x="4077" y="320"/>
                  </a:cubicBezTo>
                  <a:cubicBezTo>
                    <a:pt x="4105" y="348"/>
                    <a:pt x="4167" y="376"/>
                    <a:pt x="4167" y="376"/>
                  </a:cubicBezTo>
                  <a:lnTo>
                    <a:pt x="4195" y="410"/>
                  </a:lnTo>
                  <a:lnTo>
                    <a:pt x="4167" y="438"/>
                  </a:lnTo>
                  <a:cubicBezTo>
                    <a:pt x="4105" y="466"/>
                    <a:pt x="4021" y="494"/>
                    <a:pt x="3903" y="521"/>
                  </a:cubicBezTo>
                  <a:cubicBezTo>
                    <a:pt x="3528" y="612"/>
                    <a:pt x="2890" y="695"/>
                    <a:pt x="2167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58" y="494"/>
                  </a:cubicBezTo>
                  <a:cubicBezTo>
                    <a:pt x="202" y="466"/>
                    <a:pt x="174" y="438"/>
                    <a:pt x="147" y="438"/>
                  </a:cubicBezTo>
                  <a:lnTo>
                    <a:pt x="147" y="410"/>
                  </a:lnTo>
                  <a:lnTo>
                    <a:pt x="112" y="410"/>
                  </a:lnTo>
                  <a:cubicBezTo>
                    <a:pt x="112" y="410"/>
                    <a:pt x="147" y="376"/>
                    <a:pt x="174" y="376"/>
                  </a:cubicBezTo>
                  <a:cubicBezTo>
                    <a:pt x="202" y="348"/>
                    <a:pt x="286" y="320"/>
                    <a:pt x="431" y="292"/>
                  </a:cubicBezTo>
                  <a:cubicBezTo>
                    <a:pt x="779" y="174"/>
                    <a:pt x="1417" y="119"/>
                    <a:pt x="2167" y="119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63"/>
                    <a:pt x="667" y="119"/>
                  </a:cubicBezTo>
                  <a:cubicBezTo>
                    <a:pt x="494" y="146"/>
                    <a:pt x="320" y="174"/>
                    <a:pt x="202" y="237"/>
                  </a:cubicBezTo>
                  <a:cubicBezTo>
                    <a:pt x="147" y="237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48"/>
                  </a:cubicBezTo>
                  <a:cubicBezTo>
                    <a:pt x="29" y="348"/>
                    <a:pt x="1" y="376"/>
                    <a:pt x="1" y="410"/>
                  </a:cubicBezTo>
                  <a:cubicBezTo>
                    <a:pt x="1" y="438"/>
                    <a:pt x="29" y="466"/>
                    <a:pt x="29" y="466"/>
                  </a:cubicBezTo>
                  <a:cubicBezTo>
                    <a:pt x="56" y="494"/>
                    <a:pt x="84" y="521"/>
                    <a:pt x="147" y="549"/>
                  </a:cubicBezTo>
                  <a:cubicBezTo>
                    <a:pt x="202" y="584"/>
                    <a:pt x="320" y="612"/>
                    <a:pt x="431" y="639"/>
                  </a:cubicBezTo>
                  <a:cubicBezTo>
                    <a:pt x="806" y="758"/>
                    <a:pt x="1445" y="813"/>
                    <a:pt x="2167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05" y="584"/>
                  </a:cubicBezTo>
                  <a:cubicBezTo>
                    <a:pt x="4167" y="584"/>
                    <a:pt x="4195" y="549"/>
                    <a:pt x="4251" y="521"/>
                  </a:cubicBezTo>
                  <a:cubicBezTo>
                    <a:pt x="4251" y="494"/>
                    <a:pt x="4278" y="494"/>
                    <a:pt x="4278" y="466"/>
                  </a:cubicBezTo>
                  <a:cubicBezTo>
                    <a:pt x="4313" y="466"/>
                    <a:pt x="4313" y="438"/>
                    <a:pt x="4313" y="410"/>
                  </a:cubicBezTo>
                  <a:cubicBezTo>
                    <a:pt x="4313" y="376"/>
                    <a:pt x="4313" y="348"/>
                    <a:pt x="4278" y="348"/>
                  </a:cubicBezTo>
                  <a:cubicBezTo>
                    <a:pt x="4251" y="292"/>
                    <a:pt x="4223" y="292"/>
                    <a:pt x="4195" y="264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43988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4397275" y="1971425"/>
              <a:ext cx="5250" cy="26050"/>
            </a:xfrm>
            <a:custGeom>
              <a:avLst/>
              <a:gdLst/>
              <a:ahLst/>
              <a:cxnLst/>
              <a:rect l="l" t="t" r="r" b="b"/>
              <a:pathLst>
                <a:path w="210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44038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440250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4409600" y="1972800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440822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441465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441325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44205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4418975" y="1971425"/>
              <a:ext cx="5250" cy="26050"/>
            </a:xfrm>
            <a:custGeom>
              <a:avLst/>
              <a:gdLst/>
              <a:ahLst/>
              <a:cxnLst/>
              <a:rect l="l" t="t" r="r" b="b"/>
              <a:pathLst>
                <a:path w="210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44255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442420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4431300" y="1972800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442992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443635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443495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44422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4440675" y="1971425"/>
              <a:ext cx="5250" cy="26050"/>
            </a:xfrm>
            <a:custGeom>
              <a:avLst/>
              <a:gdLst/>
              <a:ahLst/>
              <a:cxnLst/>
              <a:rect l="l" t="t" r="r" b="b"/>
              <a:pathLst>
                <a:path w="210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44472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444590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4453000" y="1972800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445162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445805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445665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44639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4462375" y="1971425"/>
              <a:ext cx="5250" cy="26050"/>
            </a:xfrm>
            <a:custGeom>
              <a:avLst/>
              <a:gdLst/>
              <a:ahLst/>
              <a:cxnLst/>
              <a:rect l="l" t="t" r="r" b="b"/>
              <a:pathLst>
                <a:path w="210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44689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446760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4474700" y="1972800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447332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447975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447835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44856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4484075" y="1971425"/>
              <a:ext cx="5250" cy="26050"/>
            </a:xfrm>
            <a:custGeom>
              <a:avLst/>
              <a:gdLst/>
              <a:ahLst/>
              <a:cxnLst/>
              <a:rect l="l" t="t" r="r" b="b"/>
              <a:pathLst>
                <a:path w="210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449067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448930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44964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449502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4410300" y="1967775"/>
              <a:ext cx="76775" cy="11650"/>
            </a:xfrm>
            <a:custGeom>
              <a:avLst/>
              <a:gdLst/>
              <a:ahLst/>
              <a:cxnLst/>
              <a:rect l="l" t="t" r="r" b="b"/>
              <a:pathLst>
                <a:path w="3071" h="466" extrusionOk="0">
                  <a:moveTo>
                    <a:pt x="1535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35" y="465"/>
                  </a:cubicBezTo>
                  <a:cubicBezTo>
                    <a:pt x="2376" y="465"/>
                    <a:pt x="3070" y="347"/>
                    <a:pt x="3070" y="236"/>
                  </a:cubicBezTo>
                  <a:cubicBezTo>
                    <a:pt x="3070" y="118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4395900" y="1954050"/>
              <a:ext cx="104875" cy="20350"/>
            </a:xfrm>
            <a:custGeom>
              <a:avLst/>
              <a:gdLst/>
              <a:ahLst/>
              <a:cxnLst/>
              <a:rect l="l" t="t" r="r" b="b"/>
              <a:pathLst>
                <a:path w="4195" h="814" extrusionOk="0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4395900" y="1954050"/>
              <a:ext cx="104875" cy="10100"/>
            </a:xfrm>
            <a:custGeom>
              <a:avLst/>
              <a:gdLst/>
              <a:ahLst/>
              <a:cxnLst/>
              <a:rect l="l" t="t" r="r" b="b"/>
              <a:pathLst>
                <a:path w="4195" h="404" extrusionOk="0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111" y="403"/>
                  </a:cubicBezTo>
                  <a:cubicBezTo>
                    <a:pt x="3153" y="403"/>
                    <a:pt x="4021" y="265"/>
                    <a:pt x="4195" y="91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4395900" y="1945375"/>
              <a:ext cx="104875" cy="16700"/>
            </a:xfrm>
            <a:custGeom>
              <a:avLst/>
              <a:gdLst/>
              <a:ahLst/>
              <a:cxnLst/>
              <a:rect l="l" t="t" r="r" b="b"/>
              <a:pathLst>
                <a:path w="4195" h="668" extrusionOk="0">
                  <a:moveTo>
                    <a:pt x="2111" y="0"/>
                  </a:moveTo>
                  <a:cubicBezTo>
                    <a:pt x="959" y="0"/>
                    <a:pt x="0" y="146"/>
                    <a:pt x="0" y="348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48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4394500" y="1943975"/>
              <a:ext cx="107850" cy="19475"/>
            </a:xfrm>
            <a:custGeom>
              <a:avLst/>
              <a:gdLst/>
              <a:ahLst/>
              <a:cxnLst/>
              <a:rect l="l" t="t" r="r" b="b"/>
              <a:pathLst>
                <a:path w="4314" h="779" extrusionOk="0">
                  <a:moveTo>
                    <a:pt x="2167" y="112"/>
                  </a:moveTo>
                  <a:cubicBezTo>
                    <a:pt x="2751" y="112"/>
                    <a:pt x="3271" y="147"/>
                    <a:pt x="3619" y="202"/>
                  </a:cubicBezTo>
                  <a:cubicBezTo>
                    <a:pt x="3820" y="230"/>
                    <a:pt x="3966" y="286"/>
                    <a:pt x="4077" y="320"/>
                  </a:cubicBezTo>
                  <a:cubicBezTo>
                    <a:pt x="4105" y="348"/>
                    <a:pt x="4167" y="348"/>
                    <a:pt x="4167" y="376"/>
                  </a:cubicBezTo>
                  <a:lnTo>
                    <a:pt x="4195" y="404"/>
                  </a:lnTo>
                  <a:lnTo>
                    <a:pt x="4167" y="431"/>
                  </a:lnTo>
                  <a:cubicBezTo>
                    <a:pt x="4105" y="459"/>
                    <a:pt x="4021" y="494"/>
                    <a:pt x="3903" y="522"/>
                  </a:cubicBezTo>
                  <a:cubicBezTo>
                    <a:pt x="3528" y="605"/>
                    <a:pt x="2890" y="668"/>
                    <a:pt x="2167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58" y="459"/>
                  </a:cubicBezTo>
                  <a:cubicBezTo>
                    <a:pt x="202" y="459"/>
                    <a:pt x="174" y="431"/>
                    <a:pt x="147" y="404"/>
                  </a:cubicBezTo>
                  <a:lnTo>
                    <a:pt x="112" y="404"/>
                  </a:lnTo>
                  <a:cubicBezTo>
                    <a:pt x="112" y="404"/>
                    <a:pt x="147" y="376"/>
                    <a:pt x="174" y="376"/>
                  </a:cubicBezTo>
                  <a:cubicBezTo>
                    <a:pt x="202" y="320"/>
                    <a:pt x="286" y="286"/>
                    <a:pt x="431" y="258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1"/>
                  </a:moveTo>
                  <a:cubicBezTo>
                    <a:pt x="1591" y="1"/>
                    <a:pt x="1070" y="29"/>
                    <a:pt x="667" y="112"/>
                  </a:cubicBezTo>
                  <a:cubicBezTo>
                    <a:pt x="494" y="147"/>
                    <a:pt x="320" y="174"/>
                    <a:pt x="202" y="202"/>
                  </a:cubicBezTo>
                  <a:cubicBezTo>
                    <a:pt x="147" y="230"/>
                    <a:pt x="112" y="258"/>
                    <a:pt x="84" y="286"/>
                  </a:cubicBezTo>
                  <a:cubicBezTo>
                    <a:pt x="56" y="286"/>
                    <a:pt x="56" y="320"/>
                    <a:pt x="29" y="320"/>
                  </a:cubicBezTo>
                  <a:cubicBezTo>
                    <a:pt x="29" y="348"/>
                    <a:pt x="1" y="376"/>
                    <a:pt x="1" y="404"/>
                  </a:cubicBezTo>
                  <a:cubicBezTo>
                    <a:pt x="1" y="431"/>
                    <a:pt x="29" y="431"/>
                    <a:pt x="29" y="459"/>
                  </a:cubicBezTo>
                  <a:cubicBezTo>
                    <a:pt x="56" y="494"/>
                    <a:pt x="84" y="522"/>
                    <a:pt x="147" y="549"/>
                  </a:cubicBezTo>
                  <a:cubicBezTo>
                    <a:pt x="202" y="577"/>
                    <a:pt x="320" y="605"/>
                    <a:pt x="431" y="633"/>
                  </a:cubicBezTo>
                  <a:cubicBezTo>
                    <a:pt x="806" y="723"/>
                    <a:pt x="1445" y="779"/>
                    <a:pt x="2167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05" y="577"/>
                  </a:cubicBezTo>
                  <a:cubicBezTo>
                    <a:pt x="4167" y="549"/>
                    <a:pt x="4195" y="549"/>
                    <a:pt x="4251" y="522"/>
                  </a:cubicBezTo>
                  <a:cubicBezTo>
                    <a:pt x="4251" y="494"/>
                    <a:pt x="4278" y="494"/>
                    <a:pt x="4278" y="459"/>
                  </a:cubicBezTo>
                  <a:cubicBezTo>
                    <a:pt x="4313" y="431"/>
                    <a:pt x="4313" y="431"/>
                    <a:pt x="4313" y="404"/>
                  </a:cubicBezTo>
                  <a:cubicBezTo>
                    <a:pt x="4313" y="376"/>
                    <a:pt x="4313" y="348"/>
                    <a:pt x="4278" y="320"/>
                  </a:cubicBezTo>
                  <a:cubicBezTo>
                    <a:pt x="4251" y="286"/>
                    <a:pt x="4223" y="258"/>
                    <a:pt x="4195" y="258"/>
                  </a:cubicBezTo>
                  <a:cubicBezTo>
                    <a:pt x="4105" y="202"/>
                    <a:pt x="4021" y="174"/>
                    <a:pt x="3876" y="147"/>
                  </a:cubicBezTo>
                  <a:cubicBezTo>
                    <a:pt x="3501" y="56"/>
                    <a:pt x="2862" y="1"/>
                    <a:pt x="2167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43988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4397275" y="195110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44038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440250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4409600" y="195267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440822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441465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441325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44205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4418975" y="195110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44255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442420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4431300" y="195267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442992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443635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443495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44422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4440675" y="195110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44472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444590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4453000" y="195267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445162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445805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445665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44639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4462375" y="195110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44689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446760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4474700" y="1952675"/>
              <a:ext cx="2300" cy="23800"/>
            </a:xfrm>
            <a:custGeom>
              <a:avLst/>
              <a:gdLst/>
              <a:ahLst/>
              <a:cxnLst/>
              <a:rect l="l" t="t" r="r" b="b"/>
              <a:pathLst>
                <a:path w="92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447332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447975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447835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44856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4484075" y="195110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449067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448930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44964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0" y="951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449502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4410300" y="1948325"/>
              <a:ext cx="76775" cy="11475"/>
            </a:xfrm>
            <a:custGeom>
              <a:avLst/>
              <a:gdLst/>
              <a:ahLst/>
              <a:cxnLst/>
              <a:rect l="l" t="t" r="r" b="b"/>
              <a:pathLst>
                <a:path w="3071" h="459" extrusionOk="0">
                  <a:moveTo>
                    <a:pt x="1535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35" y="459"/>
                  </a:cubicBezTo>
                  <a:cubicBezTo>
                    <a:pt x="2376" y="459"/>
                    <a:pt x="3070" y="348"/>
                    <a:pt x="3070" y="230"/>
                  </a:cubicBezTo>
                  <a:cubicBezTo>
                    <a:pt x="3070" y="84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4395900" y="1933750"/>
              <a:ext cx="104875" cy="21025"/>
            </a:xfrm>
            <a:custGeom>
              <a:avLst/>
              <a:gdLst/>
              <a:ahLst/>
              <a:cxnLst/>
              <a:rect l="l" t="t" r="r" b="b"/>
              <a:pathLst>
                <a:path w="4195" h="841" extrusionOk="0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9" y="840"/>
                    <a:pt x="2111" y="840"/>
                  </a:cubicBezTo>
                  <a:cubicBezTo>
                    <a:pt x="3271" y="840"/>
                    <a:pt x="4195" y="695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4395900" y="1933750"/>
              <a:ext cx="104875" cy="10950"/>
            </a:xfrm>
            <a:custGeom>
              <a:avLst/>
              <a:gdLst/>
              <a:ahLst/>
              <a:cxnLst/>
              <a:rect l="l" t="t" r="r" b="b"/>
              <a:pathLst>
                <a:path w="4195" h="438" extrusionOk="0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111" y="438"/>
                  </a:cubicBezTo>
                  <a:cubicBezTo>
                    <a:pt x="3153" y="438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4395900" y="1925925"/>
              <a:ext cx="104875" cy="16525"/>
            </a:xfrm>
            <a:custGeom>
              <a:avLst/>
              <a:gdLst/>
              <a:ahLst/>
              <a:cxnLst/>
              <a:rect l="l" t="t" r="r" b="b"/>
              <a:pathLst>
                <a:path w="4195" h="661" extrusionOk="0">
                  <a:moveTo>
                    <a:pt x="2111" y="1"/>
                  </a:moveTo>
                  <a:cubicBezTo>
                    <a:pt x="959" y="1"/>
                    <a:pt x="0" y="140"/>
                    <a:pt x="0" y="313"/>
                  </a:cubicBezTo>
                  <a:cubicBezTo>
                    <a:pt x="0" y="522"/>
                    <a:pt x="959" y="660"/>
                    <a:pt x="2111" y="660"/>
                  </a:cubicBezTo>
                  <a:cubicBezTo>
                    <a:pt x="3271" y="660"/>
                    <a:pt x="4195" y="522"/>
                    <a:pt x="4195" y="313"/>
                  </a:cubicBezTo>
                  <a:cubicBezTo>
                    <a:pt x="4195" y="140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4394500" y="1924375"/>
              <a:ext cx="107850" cy="19625"/>
            </a:xfrm>
            <a:custGeom>
              <a:avLst/>
              <a:gdLst/>
              <a:ahLst/>
              <a:cxnLst/>
              <a:rect l="l" t="t" r="r" b="b"/>
              <a:pathLst>
                <a:path w="4314" h="785" extrusionOk="0">
                  <a:moveTo>
                    <a:pt x="2167" y="118"/>
                  </a:moveTo>
                  <a:cubicBezTo>
                    <a:pt x="2751" y="118"/>
                    <a:pt x="3271" y="146"/>
                    <a:pt x="3619" y="202"/>
                  </a:cubicBezTo>
                  <a:cubicBezTo>
                    <a:pt x="3820" y="236"/>
                    <a:pt x="3966" y="292"/>
                    <a:pt x="4077" y="320"/>
                  </a:cubicBezTo>
                  <a:cubicBezTo>
                    <a:pt x="4105" y="320"/>
                    <a:pt x="4167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95" y="410"/>
                    <a:pt x="4167" y="438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67"/>
                    <a:pt x="2167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58" y="465"/>
                  </a:cubicBezTo>
                  <a:cubicBezTo>
                    <a:pt x="202" y="438"/>
                    <a:pt x="174" y="438"/>
                    <a:pt x="147" y="410"/>
                  </a:cubicBezTo>
                  <a:lnTo>
                    <a:pt x="112" y="375"/>
                  </a:lnTo>
                  <a:cubicBezTo>
                    <a:pt x="112" y="375"/>
                    <a:pt x="147" y="375"/>
                    <a:pt x="174" y="347"/>
                  </a:cubicBezTo>
                  <a:cubicBezTo>
                    <a:pt x="202" y="320"/>
                    <a:pt x="286" y="292"/>
                    <a:pt x="431" y="264"/>
                  </a:cubicBezTo>
                  <a:cubicBezTo>
                    <a:pt x="779" y="174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90"/>
                  </a:cubicBezTo>
                  <a:cubicBezTo>
                    <a:pt x="494" y="118"/>
                    <a:pt x="320" y="174"/>
                    <a:pt x="202" y="202"/>
                  </a:cubicBezTo>
                  <a:cubicBezTo>
                    <a:pt x="147" y="236"/>
                    <a:pt x="112" y="264"/>
                    <a:pt x="84" y="292"/>
                  </a:cubicBezTo>
                  <a:cubicBezTo>
                    <a:pt x="56" y="292"/>
                    <a:pt x="56" y="320"/>
                    <a:pt x="29" y="320"/>
                  </a:cubicBezTo>
                  <a:cubicBezTo>
                    <a:pt x="29" y="347"/>
                    <a:pt x="1" y="375"/>
                    <a:pt x="1" y="375"/>
                  </a:cubicBezTo>
                  <a:cubicBezTo>
                    <a:pt x="1" y="410"/>
                    <a:pt x="29" y="438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84"/>
                    <a:pt x="320" y="611"/>
                    <a:pt x="431" y="639"/>
                  </a:cubicBezTo>
                  <a:cubicBezTo>
                    <a:pt x="806" y="722"/>
                    <a:pt x="1445" y="785"/>
                    <a:pt x="2167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05" y="584"/>
                  </a:cubicBezTo>
                  <a:cubicBezTo>
                    <a:pt x="4167" y="549"/>
                    <a:pt x="4195" y="521"/>
                    <a:pt x="4251" y="493"/>
                  </a:cubicBezTo>
                  <a:lnTo>
                    <a:pt x="4278" y="465"/>
                  </a:lnTo>
                  <a:cubicBezTo>
                    <a:pt x="4313" y="438"/>
                    <a:pt x="4313" y="410"/>
                    <a:pt x="4313" y="375"/>
                  </a:cubicBezTo>
                  <a:cubicBezTo>
                    <a:pt x="4313" y="375"/>
                    <a:pt x="4313" y="347"/>
                    <a:pt x="4278" y="320"/>
                  </a:cubicBezTo>
                  <a:cubicBezTo>
                    <a:pt x="4251" y="292"/>
                    <a:pt x="4223" y="264"/>
                    <a:pt x="4195" y="236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63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43988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4397275" y="1931650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44038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440250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4409600" y="1933050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440822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441465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441325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44205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4418975" y="1931650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44255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442420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4431300" y="1933050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442992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443635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443495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44422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4440675" y="1931650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44472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444590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4453000" y="1933050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445162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445805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445665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44639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4462375" y="1931650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44689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446760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4474700" y="1933050"/>
              <a:ext cx="2300" cy="23975"/>
            </a:xfrm>
            <a:custGeom>
              <a:avLst/>
              <a:gdLst/>
              <a:ahLst/>
              <a:cxnLst/>
              <a:rect l="l" t="t" r="r" b="b"/>
              <a:pathLst>
                <a:path w="92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447332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447975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447835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44856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4484075" y="1931650"/>
              <a:ext cx="5250" cy="26775"/>
            </a:xfrm>
            <a:custGeom>
              <a:avLst/>
              <a:gdLst/>
              <a:ahLst/>
              <a:cxnLst/>
              <a:rect l="l" t="t" r="r" b="b"/>
              <a:pathLst>
                <a:path w="210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449067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448930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44964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0" y="959"/>
                  </a:lnTo>
                  <a:lnTo>
                    <a:pt x="90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449502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4410300" y="1928700"/>
              <a:ext cx="76775" cy="10975"/>
            </a:xfrm>
            <a:custGeom>
              <a:avLst/>
              <a:gdLst/>
              <a:ahLst/>
              <a:cxnLst/>
              <a:rect l="l" t="t" r="r" b="b"/>
              <a:pathLst>
                <a:path w="3071" h="439" extrusionOk="0">
                  <a:moveTo>
                    <a:pt x="1535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35" y="438"/>
                  </a:cubicBezTo>
                  <a:cubicBezTo>
                    <a:pt x="2376" y="438"/>
                    <a:pt x="3070" y="348"/>
                    <a:pt x="3070" y="202"/>
                  </a:cubicBezTo>
                  <a:cubicBezTo>
                    <a:pt x="3070" y="91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4395900" y="1914300"/>
              <a:ext cx="104875" cy="21025"/>
            </a:xfrm>
            <a:custGeom>
              <a:avLst/>
              <a:gdLst/>
              <a:ahLst/>
              <a:cxnLst/>
              <a:rect l="l" t="t" r="r" b="b"/>
              <a:pathLst>
                <a:path w="4195" h="841" extrusionOk="0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9" y="841"/>
                    <a:pt x="2111" y="841"/>
                  </a:cubicBezTo>
                  <a:cubicBezTo>
                    <a:pt x="3271" y="841"/>
                    <a:pt x="4195" y="667"/>
                    <a:pt x="4195" y="493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4395900" y="1914300"/>
              <a:ext cx="104875" cy="10100"/>
            </a:xfrm>
            <a:custGeom>
              <a:avLst/>
              <a:gdLst/>
              <a:ahLst/>
              <a:cxnLst/>
              <a:rect l="l" t="t" r="r" b="b"/>
              <a:pathLst>
                <a:path w="4195" h="404" extrusionOk="0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111" y="403"/>
                  </a:cubicBezTo>
                  <a:cubicBezTo>
                    <a:pt x="3153" y="403"/>
                    <a:pt x="4021" y="292"/>
                    <a:pt x="4195" y="118"/>
                  </a:cubicBezTo>
                  <a:lnTo>
                    <a:pt x="419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4395900" y="1906325"/>
              <a:ext cx="104875" cy="16675"/>
            </a:xfrm>
            <a:custGeom>
              <a:avLst/>
              <a:gdLst/>
              <a:ahLst/>
              <a:cxnLst/>
              <a:rect l="l" t="t" r="r" b="b"/>
              <a:pathLst>
                <a:path w="4195" h="667" extrusionOk="0">
                  <a:moveTo>
                    <a:pt x="2111" y="0"/>
                  </a:moveTo>
                  <a:cubicBezTo>
                    <a:pt x="959" y="0"/>
                    <a:pt x="0" y="146"/>
                    <a:pt x="0" y="319"/>
                  </a:cubicBezTo>
                  <a:cubicBezTo>
                    <a:pt x="0" y="521"/>
                    <a:pt x="959" y="667"/>
                    <a:pt x="2111" y="667"/>
                  </a:cubicBezTo>
                  <a:cubicBezTo>
                    <a:pt x="3271" y="667"/>
                    <a:pt x="4195" y="521"/>
                    <a:pt x="4195" y="319"/>
                  </a:cubicBezTo>
                  <a:cubicBezTo>
                    <a:pt x="4195" y="146"/>
                    <a:pt x="3271" y="0"/>
                    <a:pt x="2111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4394500" y="1904925"/>
              <a:ext cx="107850" cy="19475"/>
            </a:xfrm>
            <a:custGeom>
              <a:avLst/>
              <a:gdLst/>
              <a:ahLst/>
              <a:cxnLst/>
              <a:rect l="l" t="t" r="r" b="b"/>
              <a:pathLst>
                <a:path w="4314" h="779" extrusionOk="0">
                  <a:moveTo>
                    <a:pt x="2167" y="112"/>
                  </a:moveTo>
                  <a:cubicBezTo>
                    <a:pt x="2751" y="112"/>
                    <a:pt x="3271" y="146"/>
                    <a:pt x="3619" y="202"/>
                  </a:cubicBezTo>
                  <a:cubicBezTo>
                    <a:pt x="3820" y="230"/>
                    <a:pt x="3966" y="257"/>
                    <a:pt x="4077" y="320"/>
                  </a:cubicBezTo>
                  <a:cubicBezTo>
                    <a:pt x="4105" y="320"/>
                    <a:pt x="4167" y="348"/>
                    <a:pt x="4167" y="348"/>
                  </a:cubicBezTo>
                  <a:lnTo>
                    <a:pt x="4195" y="375"/>
                  </a:lnTo>
                  <a:cubicBezTo>
                    <a:pt x="4195" y="375"/>
                    <a:pt x="4195" y="403"/>
                    <a:pt x="4167" y="403"/>
                  </a:cubicBezTo>
                  <a:cubicBezTo>
                    <a:pt x="4105" y="431"/>
                    <a:pt x="4021" y="493"/>
                    <a:pt x="3903" y="521"/>
                  </a:cubicBezTo>
                  <a:cubicBezTo>
                    <a:pt x="3528" y="605"/>
                    <a:pt x="2890" y="667"/>
                    <a:pt x="2167" y="667"/>
                  </a:cubicBezTo>
                  <a:cubicBezTo>
                    <a:pt x="1591" y="667"/>
                    <a:pt x="1070" y="632"/>
                    <a:pt x="695" y="549"/>
                  </a:cubicBezTo>
                  <a:cubicBezTo>
                    <a:pt x="494" y="521"/>
                    <a:pt x="348" y="493"/>
                    <a:pt x="258" y="459"/>
                  </a:cubicBezTo>
                  <a:cubicBezTo>
                    <a:pt x="202" y="431"/>
                    <a:pt x="174" y="431"/>
                    <a:pt x="147" y="403"/>
                  </a:cubicBezTo>
                  <a:lnTo>
                    <a:pt x="147" y="375"/>
                  </a:lnTo>
                  <a:lnTo>
                    <a:pt x="112" y="375"/>
                  </a:lnTo>
                  <a:cubicBezTo>
                    <a:pt x="112" y="375"/>
                    <a:pt x="147" y="375"/>
                    <a:pt x="174" y="348"/>
                  </a:cubicBezTo>
                  <a:cubicBezTo>
                    <a:pt x="202" y="320"/>
                    <a:pt x="286" y="285"/>
                    <a:pt x="431" y="257"/>
                  </a:cubicBezTo>
                  <a:cubicBezTo>
                    <a:pt x="779" y="174"/>
                    <a:pt x="1417" y="112"/>
                    <a:pt x="2167" y="112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28"/>
                    <a:pt x="667" y="84"/>
                  </a:cubicBezTo>
                  <a:cubicBezTo>
                    <a:pt x="494" y="112"/>
                    <a:pt x="320" y="146"/>
                    <a:pt x="202" y="202"/>
                  </a:cubicBezTo>
                  <a:cubicBezTo>
                    <a:pt x="147" y="230"/>
                    <a:pt x="112" y="230"/>
                    <a:pt x="84" y="257"/>
                  </a:cubicBezTo>
                  <a:cubicBezTo>
                    <a:pt x="56" y="285"/>
                    <a:pt x="56" y="285"/>
                    <a:pt x="29" y="320"/>
                  </a:cubicBezTo>
                  <a:cubicBezTo>
                    <a:pt x="29" y="348"/>
                    <a:pt x="1" y="348"/>
                    <a:pt x="1" y="375"/>
                  </a:cubicBezTo>
                  <a:cubicBezTo>
                    <a:pt x="1" y="403"/>
                    <a:pt x="29" y="431"/>
                    <a:pt x="29" y="431"/>
                  </a:cubicBezTo>
                  <a:cubicBezTo>
                    <a:pt x="56" y="493"/>
                    <a:pt x="84" y="521"/>
                    <a:pt x="147" y="521"/>
                  </a:cubicBezTo>
                  <a:cubicBezTo>
                    <a:pt x="202" y="577"/>
                    <a:pt x="320" y="605"/>
                    <a:pt x="431" y="632"/>
                  </a:cubicBezTo>
                  <a:cubicBezTo>
                    <a:pt x="806" y="723"/>
                    <a:pt x="1445" y="778"/>
                    <a:pt x="2167" y="778"/>
                  </a:cubicBezTo>
                  <a:cubicBezTo>
                    <a:pt x="2751" y="778"/>
                    <a:pt x="3271" y="750"/>
                    <a:pt x="3646" y="667"/>
                  </a:cubicBezTo>
                  <a:cubicBezTo>
                    <a:pt x="3848" y="632"/>
                    <a:pt x="3994" y="605"/>
                    <a:pt x="4105" y="577"/>
                  </a:cubicBezTo>
                  <a:cubicBezTo>
                    <a:pt x="4167" y="549"/>
                    <a:pt x="4195" y="521"/>
                    <a:pt x="4251" y="493"/>
                  </a:cubicBezTo>
                  <a:cubicBezTo>
                    <a:pt x="4251" y="493"/>
                    <a:pt x="4278" y="459"/>
                    <a:pt x="4278" y="431"/>
                  </a:cubicBezTo>
                  <a:cubicBezTo>
                    <a:pt x="4313" y="431"/>
                    <a:pt x="4313" y="403"/>
                    <a:pt x="4313" y="375"/>
                  </a:cubicBezTo>
                  <a:cubicBezTo>
                    <a:pt x="4313" y="348"/>
                    <a:pt x="4313" y="348"/>
                    <a:pt x="4278" y="320"/>
                  </a:cubicBezTo>
                  <a:cubicBezTo>
                    <a:pt x="4251" y="285"/>
                    <a:pt x="4223" y="257"/>
                    <a:pt x="4195" y="230"/>
                  </a:cubicBezTo>
                  <a:cubicBezTo>
                    <a:pt x="4105" y="202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439885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4397275" y="191205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44038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440250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4409600" y="1913600"/>
              <a:ext cx="2300" cy="23825"/>
            </a:xfrm>
            <a:custGeom>
              <a:avLst/>
              <a:gdLst/>
              <a:ahLst/>
              <a:cxnLst/>
              <a:rect l="l" t="t" r="r" b="b"/>
              <a:pathLst>
                <a:path w="92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440822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4414650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441325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442055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4418975" y="191205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44255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442420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4431300" y="1913600"/>
              <a:ext cx="2300" cy="23825"/>
            </a:xfrm>
            <a:custGeom>
              <a:avLst/>
              <a:gdLst/>
              <a:ahLst/>
              <a:cxnLst/>
              <a:rect l="l" t="t" r="r" b="b"/>
              <a:pathLst>
                <a:path w="92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442992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4436350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443495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444225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4440675" y="191205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44472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444590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4453000" y="1913600"/>
              <a:ext cx="2300" cy="23825"/>
            </a:xfrm>
            <a:custGeom>
              <a:avLst/>
              <a:gdLst/>
              <a:ahLst/>
              <a:cxnLst/>
              <a:rect l="l" t="t" r="r" b="b"/>
              <a:pathLst>
                <a:path w="92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445162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4458050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445665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446395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4462375" y="191205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44689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446760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4474700" y="1913600"/>
              <a:ext cx="2300" cy="23825"/>
            </a:xfrm>
            <a:custGeom>
              <a:avLst/>
              <a:gdLst/>
              <a:ahLst/>
              <a:cxnLst/>
              <a:rect l="l" t="t" r="r" b="b"/>
              <a:pathLst>
                <a:path w="92" h="953" extrusionOk="0">
                  <a:moveTo>
                    <a:pt x="1" y="1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447332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4479750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4478350" y="191205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4485650" y="1913600"/>
              <a:ext cx="2100" cy="23825"/>
            </a:xfrm>
            <a:custGeom>
              <a:avLst/>
              <a:gdLst/>
              <a:ahLst/>
              <a:cxnLst/>
              <a:rect l="l" t="t" r="r" b="b"/>
              <a:pathLst>
                <a:path w="84" h="953" extrusionOk="0">
                  <a:moveTo>
                    <a:pt x="0" y="1"/>
                  </a:moveTo>
                  <a:lnTo>
                    <a:pt x="0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4484075" y="1912050"/>
              <a:ext cx="5250" cy="26925"/>
            </a:xfrm>
            <a:custGeom>
              <a:avLst/>
              <a:gdLst/>
              <a:ahLst/>
              <a:cxnLst/>
              <a:rect l="l" t="t" r="r" b="b"/>
              <a:pathLst>
                <a:path w="210" h="1077" extrusionOk="0">
                  <a:moveTo>
                    <a:pt x="1" y="0"/>
                  </a:moveTo>
                  <a:lnTo>
                    <a:pt x="1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4490675" y="1913600"/>
              <a:ext cx="2125" cy="23825"/>
            </a:xfrm>
            <a:custGeom>
              <a:avLst/>
              <a:gdLst/>
              <a:ahLst/>
              <a:cxnLst/>
              <a:rect l="l" t="t" r="r" b="b"/>
              <a:pathLst>
                <a:path w="85" h="953" extrusionOk="0">
                  <a:moveTo>
                    <a:pt x="1" y="1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4489300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4496425" y="1913600"/>
              <a:ext cx="2275" cy="23825"/>
            </a:xfrm>
            <a:custGeom>
              <a:avLst/>
              <a:gdLst/>
              <a:ahLst/>
              <a:cxnLst/>
              <a:rect l="l" t="t" r="r" b="b"/>
              <a:pathLst>
                <a:path w="91" h="953" extrusionOk="0">
                  <a:moveTo>
                    <a:pt x="0" y="1"/>
                  </a:moveTo>
                  <a:lnTo>
                    <a:pt x="0" y="952"/>
                  </a:lnTo>
                  <a:lnTo>
                    <a:pt x="90" y="952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4495025" y="191205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0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4410300" y="1908575"/>
              <a:ext cx="76775" cy="11475"/>
            </a:xfrm>
            <a:custGeom>
              <a:avLst/>
              <a:gdLst/>
              <a:ahLst/>
              <a:cxnLst/>
              <a:rect l="l" t="t" r="r" b="b"/>
              <a:pathLst>
                <a:path w="3071" h="459" extrusionOk="0">
                  <a:moveTo>
                    <a:pt x="1535" y="0"/>
                  </a:moveTo>
                  <a:cubicBezTo>
                    <a:pt x="667" y="0"/>
                    <a:pt x="1" y="111"/>
                    <a:pt x="1" y="229"/>
                  </a:cubicBezTo>
                  <a:cubicBezTo>
                    <a:pt x="1" y="375"/>
                    <a:pt x="667" y="459"/>
                    <a:pt x="1535" y="459"/>
                  </a:cubicBezTo>
                  <a:cubicBezTo>
                    <a:pt x="2376" y="459"/>
                    <a:pt x="3070" y="375"/>
                    <a:pt x="3070" y="229"/>
                  </a:cubicBezTo>
                  <a:cubicBezTo>
                    <a:pt x="3070" y="111"/>
                    <a:pt x="2376" y="0"/>
                    <a:pt x="1535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4395900" y="1894675"/>
              <a:ext cx="104875" cy="20350"/>
            </a:xfrm>
            <a:custGeom>
              <a:avLst/>
              <a:gdLst/>
              <a:ahLst/>
              <a:cxnLst/>
              <a:rect l="l" t="t" r="r" b="b"/>
              <a:pathLst>
                <a:path w="4195" h="814" extrusionOk="0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9" y="813"/>
                    <a:pt x="2111" y="813"/>
                  </a:cubicBezTo>
                  <a:cubicBezTo>
                    <a:pt x="3271" y="813"/>
                    <a:pt x="4195" y="667"/>
                    <a:pt x="4195" y="494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4395900" y="1894675"/>
              <a:ext cx="104875" cy="10275"/>
            </a:xfrm>
            <a:custGeom>
              <a:avLst/>
              <a:gdLst/>
              <a:ahLst/>
              <a:cxnLst/>
              <a:rect l="l" t="t" r="r" b="b"/>
              <a:pathLst>
                <a:path w="4195" h="411" extrusionOk="0">
                  <a:moveTo>
                    <a:pt x="0" y="1"/>
                  </a:moveTo>
                  <a:lnTo>
                    <a:pt x="0" y="119"/>
                  </a:lnTo>
                  <a:cubicBezTo>
                    <a:pt x="202" y="292"/>
                    <a:pt x="1070" y="410"/>
                    <a:pt x="2111" y="410"/>
                  </a:cubicBezTo>
                  <a:cubicBezTo>
                    <a:pt x="3153" y="410"/>
                    <a:pt x="4021" y="292"/>
                    <a:pt x="4195" y="119"/>
                  </a:cubicBezTo>
                  <a:lnTo>
                    <a:pt x="41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4395900" y="1886000"/>
              <a:ext cx="104875" cy="17375"/>
            </a:xfrm>
            <a:custGeom>
              <a:avLst/>
              <a:gdLst/>
              <a:ahLst/>
              <a:cxnLst/>
              <a:rect l="l" t="t" r="r" b="b"/>
              <a:pathLst>
                <a:path w="4195" h="695" extrusionOk="0">
                  <a:moveTo>
                    <a:pt x="2111" y="1"/>
                  </a:moveTo>
                  <a:cubicBezTo>
                    <a:pt x="959" y="1"/>
                    <a:pt x="0" y="174"/>
                    <a:pt x="0" y="348"/>
                  </a:cubicBezTo>
                  <a:cubicBezTo>
                    <a:pt x="0" y="521"/>
                    <a:pt x="959" y="695"/>
                    <a:pt x="2111" y="695"/>
                  </a:cubicBezTo>
                  <a:cubicBezTo>
                    <a:pt x="3271" y="695"/>
                    <a:pt x="4195" y="521"/>
                    <a:pt x="4195" y="348"/>
                  </a:cubicBezTo>
                  <a:cubicBezTo>
                    <a:pt x="4195" y="174"/>
                    <a:pt x="3271" y="1"/>
                    <a:pt x="2111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4394500" y="1884625"/>
              <a:ext cx="107850" cy="20325"/>
            </a:xfrm>
            <a:custGeom>
              <a:avLst/>
              <a:gdLst/>
              <a:ahLst/>
              <a:cxnLst/>
              <a:rect l="l" t="t" r="r" b="b"/>
              <a:pathLst>
                <a:path w="4314" h="813" extrusionOk="0">
                  <a:moveTo>
                    <a:pt x="2167" y="118"/>
                  </a:moveTo>
                  <a:cubicBezTo>
                    <a:pt x="2751" y="118"/>
                    <a:pt x="3271" y="174"/>
                    <a:pt x="3619" y="229"/>
                  </a:cubicBezTo>
                  <a:cubicBezTo>
                    <a:pt x="3820" y="264"/>
                    <a:pt x="3966" y="292"/>
                    <a:pt x="4077" y="319"/>
                  </a:cubicBezTo>
                  <a:cubicBezTo>
                    <a:pt x="4105" y="347"/>
                    <a:pt x="4167" y="375"/>
                    <a:pt x="4167" y="375"/>
                  </a:cubicBezTo>
                  <a:lnTo>
                    <a:pt x="4195" y="403"/>
                  </a:lnTo>
                  <a:cubicBezTo>
                    <a:pt x="4195" y="403"/>
                    <a:pt x="4195" y="437"/>
                    <a:pt x="4167" y="437"/>
                  </a:cubicBezTo>
                  <a:cubicBezTo>
                    <a:pt x="4105" y="465"/>
                    <a:pt x="4021" y="493"/>
                    <a:pt x="3903" y="521"/>
                  </a:cubicBezTo>
                  <a:cubicBezTo>
                    <a:pt x="3528" y="611"/>
                    <a:pt x="2890" y="694"/>
                    <a:pt x="2167" y="694"/>
                  </a:cubicBezTo>
                  <a:cubicBezTo>
                    <a:pt x="1591" y="694"/>
                    <a:pt x="1070" y="639"/>
                    <a:pt x="695" y="576"/>
                  </a:cubicBezTo>
                  <a:cubicBezTo>
                    <a:pt x="494" y="549"/>
                    <a:pt x="348" y="521"/>
                    <a:pt x="258" y="493"/>
                  </a:cubicBezTo>
                  <a:cubicBezTo>
                    <a:pt x="202" y="465"/>
                    <a:pt x="174" y="437"/>
                    <a:pt x="147" y="437"/>
                  </a:cubicBezTo>
                  <a:lnTo>
                    <a:pt x="147" y="403"/>
                  </a:lnTo>
                  <a:lnTo>
                    <a:pt x="112" y="403"/>
                  </a:lnTo>
                  <a:cubicBezTo>
                    <a:pt x="112" y="403"/>
                    <a:pt x="147" y="375"/>
                    <a:pt x="174" y="375"/>
                  </a:cubicBezTo>
                  <a:cubicBezTo>
                    <a:pt x="202" y="347"/>
                    <a:pt x="286" y="319"/>
                    <a:pt x="431" y="292"/>
                  </a:cubicBezTo>
                  <a:cubicBezTo>
                    <a:pt x="779" y="201"/>
                    <a:pt x="1417" y="118"/>
                    <a:pt x="2167" y="118"/>
                  </a:cubicBezTo>
                  <a:close/>
                  <a:moveTo>
                    <a:pt x="2167" y="0"/>
                  </a:moveTo>
                  <a:cubicBezTo>
                    <a:pt x="1591" y="0"/>
                    <a:pt x="1070" y="56"/>
                    <a:pt x="667" y="118"/>
                  </a:cubicBezTo>
                  <a:cubicBezTo>
                    <a:pt x="494" y="146"/>
                    <a:pt x="320" y="174"/>
                    <a:pt x="202" y="229"/>
                  </a:cubicBezTo>
                  <a:cubicBezTo>
                    <a:pt x="147" y="229"/>
                    <a:pt x="112" y="264"/>
                    <a:pt x="84" y="292"/>
                  </a:cubicBezTo>
                  <a:cubicBezTo>
                    <a:pt x="56" y="319"/>
                    <a:pt x="56" y="319"/>
                    <a:pt x="29" y="347"/>
                  </a:cubicBezTo>
                  <a:cubicBezTo>
                    <a:pt x="29" y="347"/>
                    <a:pt x="1" y="375"/>
                    <a:pt x="1" y="403"/>
                  </a:cubicBezTo>
                  <a:cubicBezTo>
                    <a:pt x="1" y="437"/>
                    <a:pt x="29" y="465"/>
                    <a:pt x="29" y="465"/>
                  </a:cubicBezTo>
                  <a:cubicBezTo>
                    <a:pt x="56" y="493"/>
                    <a:pt x="84" y="521"/>
                    <a:pt x="147" y="549"/>
                  </a:cubicBezTo>
                  <a:cubicBezTo>
                    <a:pt x="202" y="576"/>
                    <a:pt x="320" y="639"/>
                    <a:pt x="431" y="667"/>
                  </a:cubicBezTo>
                  <a:cubicBezTo>
                    <a:pt x="806" y="750"/>
                    <a:pt x="1445" y="812"/>
                    <a:pt x="2167" y="812"/>
                  </a:cubicBezTo>
                  <a:cubicBezTo>
                    <a:pt x="2751" y="812"/>
                    <a:pt x="3271" y="750"/>
                    <a:pt x="3646" y="694"/>
                  </a:cubicBezTo>
                  <a:cubicBezTo>
                    <a:pt x="3848" y="667"/>
                    <a:pt x="3994" y="639"/>
                    <a:pt x="4105" y="576"/>
                  </a:cubicBezTo>
                  <a:cubicBezTo>
                    <a:pt x="4167" y="576"/>
                    <a:pt x="4195" y="549"/>
                    <a:pt x="4251" y="521"/>
                  </a:cubicBezTo>
                  <a:cubicBezTo>
                    <a:pt x="4251" y="493"/>
                    <a:pt x="4278" y="493"/>
                    <a:pt x="4278" y="465"/>
                  </a:cubicBezTo>
                  <a:cubicBezTo>
                    <a:pt x="4313" y="465"/>
                    <a:pt x="4313" y="437"/>
                    <a:pt x="4313" y="403"/>
                  </a:cubicBezTo>
                  <a:cubicBezTo>
                    <a:pt x="4313" y="375"/>
                    <a:pt x="4313" y="347"/>
                    <a:pt x="4278" y="347"/>
                  </a:cubicBezTo>
                  <a:cubicBezTo>
                    <a:pt x="4251" y="319"/>
                    <a:pt x="4223" y="292"/>
                    <a:pt x="4195" y="264"/>
                  </a:cubicBezTo>
                  <a:cubicBezTo>
                    <a:pt x="4105" y="229"/>
                    <a:pt x="4021" y="174"/>
                    <a:pt x="3876" y="146"/>
                  </a:cubicBezTo>
                  <a:cubicBezTo>
                    <a:pt x="3501" y="56"/>
                    <a:pt x="2862" y="0"/>
                    <a:pt x="2167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4398850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4397275" y="1892600"/>
              <a:ext cx="5250" cy="26075"/>
            </a:xfrm>
            <a:custGeom>
              <a:avLst/>
              <a:gdLst/>
              <a:ahLst/>
              <a:cxnLst/>
              <a:rect l="l" t="t" r="r" b="b"/>
              <a:pathLst>
                <a:path w="210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44038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4402500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4409600" y="1893975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4408225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4414650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4413250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4420550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4418975" y="1892600"/>
              <a:ext cx="5250" cy="26075"/>
            </a:xfrm>
            <a:custGeom>
              <a:avLst/>
              <a:gdLst/>
              <a:ahLst/>
              <a:cxnLst/>
              <a:rect l="l" t="t" r="r" b="b"/>
              <a:pathLst>
                <a:path w="210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44255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4424200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4431300" y="1893975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4429925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4436350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4434950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4442250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4440675" y="1892600"/>
              <a:ext cx="5250" cy="26075"/>
            </a:xfrm>
            <a:custGeom>
              <a:avLst/>
              <a:gdLst/>
              <a:ahLst/>
              <a:cxnLst/>
              <a:rect l="l" t="t" r="r" b="b"/>
              <a:pathLst>
                <a:path w="210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44472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4445900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4453000" y="1893975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4451625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4458050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4456650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4463950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4462375" y="1892600"/>
              <a:ext cx="5250" cy="26075"/>
            </a:xfrm>
            <a:custGeom>
              <a:avLst/>
              <a:gdLst/>
              <a:ahLst/>
              <a:cxnLst/>
              <a:rect l="l" t="t" r="r" b="b"/>
              <a:pathLst>
                <a:path w="210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44689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4467600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4474700" y="1893975"/>
              <a:ext cx="2300" cy="23300"/>
            </a:xfrm>
            <a:custGeom>
              <a:avLst/>
              <a:gdLst/>
              <a:ahLst/>
              <a:cxnLst/>
              <a:rect l="l" t="t" r="r" b="b"/>
              <a:pathLst>
                <a:path w="92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4473325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4479750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4478350" y="1892600"/>
              <a:ext cx="5075" cy="26075"/>
            </a:xfrm>
            <a:custGeom>
              <a:avLst/>
              <a:gdLst/>
              <a:ahLst/>
              <a:cxnLst/>
              <a:rect l="l" t="t" r="r" b="b"/>
              <a:pathLst>
                <a:path w="203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4485650" y="1893975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4484075" y="1892600"/>
              <a:ext cx="5250" cy="26075"/>
            </a:xfrm>
            <a:custGeom>
              <a:avLst/>
              <a:gdLst/>
              <a:ahLst/>
              <a:cxnLst/>
              <a:rect l="l" t="t" r="r" b="b"/>
              <a:pathLst>
                <a:path w="210" h="1043" extrusionOk="0">
                  <a:moveTo>
                    <a:pt x="1" y="0"/>
                  </a:moveTo>
                  <a:lnTo>
                    <a:pt x="1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4490675" y="1893975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4489300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4496425" y="1893975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0" y="931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4495025" y="1892600"/>
              <a:ext cx="5050" cy="26075"/>
            </a:xfrm>
            <a:custGeom>
              <a:avLst/>
              <a:gdLst/>
              <a:ahLst/>
              <a:cxnLst/>
              <a:rect l="l" t="t" r="r" b="b"/>
              <a:pathLst>
                <a:path w="202" h="1043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4410300" y="1888950"/>
              <a:ext cx="76775" cy="11650"/>
            </a:xfrm>
            <a:custGeom>
              <a:avLst/>
              <a:gdLst/>
              <a:ahLst/>
              <a:cxnLst/>
              <a:rect l="l" t="t" r="r" b="b"/>
              <a:pathLst>
                <a:path w="3071" h="466" extrusionOk="0">
                  <a:moveTo>
                    <a:pt x="1535" y="1"/>
                  </a:moveTo>
                  <a:cubicBezTo>
                    <a:pt x="667" y="1"/>
                    <a:pt x="1" y="119"/>
                    <a:pt x="1" y="230"/>
                  </a:cubicBezTo>
                  <a:cubicBezTo>
                    <a:pt x="1" y="348"/>
                    <a:pt x="667" y="466"/>
                    <a:pt x="1535" y="466"/>
                  </a:cubicBezTo>
                  <a:cubicBezTo>
                    <a:pt x="2376" y="466"/>
                    <a:pt x="3070" y="348"/>
                    <a:pt x="3070" y="230"/>
                  </a:cubicBezTo>
                  <a:cubicBezTo>
                    <a:pt x="3070" y="119"/>
                    <a:pt x="2376" y="1"/>
                    <a:pt x="1535" y="1"/>
                  </a:cubicBezTo>
                  <a:close/>
                </a:path>
              </a:pathLst>
            </a:custGeom>
            <a:solidFill>
              <a:srgbClr val="F3A11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4555100" y="2012725"/>
              <a:ext cx="129525" cy="31100"/>
            </a:xfrm>
            <a:custGeom>
              <a:avLst/>
              <a:gdLst/>
              <a:ahLst/>
              <a:cxnLst/>
              <a:rect l="l" t="t" r="r" b="b"/>
              <a:pathLst>
                <a:path w="5181" h="1244" extrusionOk="0">
                  <a:moveTo>
                    <a:pt x="2576" y="1"/>
                  </a:moveTo>
                  <a:cubicBezTo>
                    <a:pt x="1153" y="1"/>
                    <a:pt x="0" y="285"/>
                    <a:pt x="0" y="633"/>
                  </a:cubicBezTo>
                  <a:cubicBezTo>
                    <a:pt x="0" y="980"/>
                    <a:pt x="1153" y="1244"/>
                    <a:pt x="2576" y="1244"/>
                  </a:cubicBezTo>
                  <a:cubicBezTo>
                    <a:pt x="4021" y="1244"/>
                    <a:pt x="5180" y="980"/>
                    <a:pt x="5180" y="633"/>
                  </a:cubicBezTo>
                  <a:cubicBezTo>
                    <a:pt x="5180" y="285"/>
                    <a:pt x="4021" y="1"/>
                    <a:pt x="2576" y="1"/>
                  </a:cubicBezTo>
                  <a:close/>
                </a:path>
              </a:pathLst>
            </a:custGeom>
            <a:solidFill>
              <a:srgbClr val="F0F1F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4567425" y="2012725"/>
              <a:ext cx="104875" cy="20875"/>
            </a:xfrm>
            <a:custGeom>
              <a:avLst/>
              <a:gdLst/>
              <a:ahLst/>
              <a:cxnLst/>
              <a:rect l="l" t="t" r="r" b="b"/>
              <a:pathLst>
                <a:path w="4195" h="835" extrusionOk="0">
                  <a:moveTo>
                    <a:pt x="0" y="1"/>
                  </a:moveTo>
                  <a:lnTo>
                    <a:pt x="0" y="487"/>
                  </a:lnTo>
                  <a:cubicBezTo>
                    <a:pt x="0" y="695"/>
                    <a:pt x="951" y="834"/>
                    <a:pt x="2083" y="834"/>
                  </a:cubicBezTo>
                  <a:cubicBezTo>
                    <a:pt x="3236" y="834"/>
                    <a:pt x="4194" y="695"/>
                    <a:pt x="4194" y="487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4567425" y="2012725"/>
              <a:ext cx="104875" cy="10800"/>
            </a:xfrm>
            <a:custGeom>
              <a:avLst/>
              <a:gdLst/>
              <a:ahLst/>
              <a:cxnLst/>
              <a:rect l="l" t="t" r="r" b="b"/>
              <a:pathLst>
                <a:path w="4195" h="432" extrusionOk="0">
                  <a:moveTo>
                    <a:pt x="0" y="1"/>
                  </a:moveTo>
                  <a:lnTo>
                    <a:pt x="0" y="112"/>
                  </a:lnTo>
                  <a:cubicBezTo>
                    <a:pt x="202" y="285"/>
                    <a:pt x="1070" y="431"/>
                    <a:pt x="2083" y="431"/>
                  </a:cubicBezTo>
                  <a:cubicBezTo>
                    <a:pt x="3125" y="431"/>
                    <a:pt x="3993" y="285"/>
                    <a:pt x="4194" y="112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4567425" y="2004750"/>
              <a:ext cx="104875" cy="16675"/>
            </a:xfrm>
            <a:custGeom>
              <a:avLst/>
              <a:gdLst/>
              <a:ahLst/>
              <a:cxnLst/>
              <a:rect l="l" t="t" r="r" b="b"/>
              <a:pathLst>
                <a:path w="4195" h="667" extrusionOk="0">
                  <a:moveTo>
                    <a:pt x="2083" y="0"/>
                  </a:moveTo>
                  <a:cubicBezTo>
                    <a:pt x="951" y="0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4565850" y="2003175"/>
              <a:ext cx="107825" cy="19650"/>
            </a:xfrm>
            <a:custGeom>
              <a:avLst/>
              <a:gdLst/>
              <a:ahLst/>
              <a:cxnLst/>
              <a:rect l="l" t="t" r="r" b="b"/>
              <a:pathLst>
                <a:path w="4313" h="786" extrusionOk="0">
                  <a:moveTo>
                    <a:pt x="2146" y="119"/>
                  </a:moveTo>
                  <a:cubicBezTo>
                    <a:pt x="2723" y="119"/>
                    <a:pt x="3244" y="147"/>
                    <a:pt x="3619" y="209"/>
                  </a:cubicBezTo>
                  <a:cubicBezTo>
                    <a:pt x="3820" y="237"/>
                    <a:pt x="3966" y="265"/>
                    <a:pt x="4056" y="320"/>
                  </a:cubicBezTo>
                  <a:cubicBezTo>
                    <a:pt x="4112" y="320"/>
                    <a:pt x="4139" y="348"/>
                    <a:pt x="4167" y="383"/>
                  </a:cubicBezTo>
                  <a:lnTo>
                    <a:pt x="4195" y="383"/>
                  </a:lnTo>
                  <a:cubicBezTo>
                    <a:pt x="4195" y="383"/>
                    <a:pt x="4167" y="411"/>
                    <a:pt x="4139" y="438"/>
                  </a:cubicBezTo>
                  <a:cubicBezTo>
                    <a:pt x="4112" y="466"/>
                    <a:pt x="4021" y="494"/>
                    <a:pt x="3910" y="522"/>
                  </a:cubicBezTo>
                  <a:cubicBezTo>
                    <a:pt x="3535" y="612"/>
                    <a:pt x="2896" y="667"/>
                    <a:pt x="2146" y="667"/>
                  </a:cubicBezTo>
                  <a:cubicBezTo>
                    <a:pt x="1591" y="667"/>
                    <a:pt x="1070" y="640"/>
                    <a:pt x="695" y="584"/>
                  </a:cubicBezTo>
                  <a:cubicBezTo>
                    <a:pt x="494" y="556"/>
                    <a:pt x="348" y="494"/>
                    <a:pt x="265" y="466"/>
                  </a:cubicBezTo>
                  <a:cubicBezTo>
                    <a:pt x="202" y="438"/>
                    <a:pt x="174" y="438"/>
                    <a:pt x="146" y="411"/>
                  </a:cubicBezTo>
                  <a:lnTo>
                    <a:pt x="119" y="383"/>
                  </a:lnTo>
                  <a:cubicBezTo>
                    <a:pt x="119" y="383"/>
                    <a:pt x="146" y="383"/>
                    <a:pt x="146" y="348"/>
                  </a:cubicBezTo>
                  <a:cubicBezTo>
                    <a:pt x="202" y="320"/>
                    <a:pt x="292" y="292"/>
                    <a:pt x="410" y="265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36"/>
                    <a:pt x="667" y="91"/>
                  </a:cubicBezTo>
                  <a:cubicBezTo>
                    <a:pt x="466" y="119"/>
                    <a:pt x="320" y="174"/>
                    <a:pt x="202" y="209"/>
                  </a:cubicBezTo>
                  <a:cubicBezTo>
                    <a:pt x="146" y="237"/>
                    <a:pt x="119" y="265"/>
                    <a:pt x="63" y="265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8"/>
                    <a:pt x="1" y="383"/>
                    <a:pt x="1" y="383"/>
                  </a:cubicBezTo>
                  <a:cubicBezTo>
                    <a:pt x="1" y="411"/>
                    <a:pt x="28" y="438"/>
                    <a:pt x="28" y="466"/>
                  </a:cubicBezTo>
                  <a:cubicBezTo>
                    <a:pt x="63" y="494"/>
                    <a:pt x="91" y="522"/>
                    <a:pt x="119" y="522"/>
                  </a:cubicBezTo>
                  <a:cubicBezTo>
                    <a:pt x="202" y="584"/>
                    <a:pt x="292" y="612"/>
                    <a:pt x="438" y="640"/>
                  </a:cubicBezTo>
                  <a:cubicBezTo>
                    <a:pt x="813" y="730"/>
                    <a:pt x="1452" y="785"/>
                    <a:pt x="2146" y="785"/>
                  </a:cubicBezTo>
                  <a:cubicBezTo>
                    <a:pt x="2751" y="785"/>
                    <a:pt x="3271" y="758"/>
                    <a:pt x="3646" y="695"/>
                  </a:cubicBezTo>
                  <a:cubicBezTo>
                    <a:pt x="3848" y="640"/>
                    <a:pt x="3994" y="612"/>
                    <a:pt x="4112" y="584"/>
                  </a:cubicBezTo>
                  <a:cubicBezTo>
                    <a:pt x="4167" y="556"/>
                    <a:pt x="4195" y="522"/>
                    <a:pt x="4257" y="494"/>
                  </a:cubicBezTo>
                  <a:lnTo>
                    <a:pt x="4285" y="466"/>
                  </a:lnTo>
                  <a:cubicBezTo>
                    <a:pt x="4285" y="438"/>
                    <a:pt x="4313" y="411"/>
                    <a:pt x="4313" y="383"/>
                  </a:cubicBezTo>
                  <a:cubicBezTo>
                    <a:pt x="4313" y="383"/>
                    <a:pt x="4285" y="348"/>
                    <a:pt x="4285" y="320"/>
                  </a:cubicBezTo>
                  <a:cubicBezTo>
                    <a:pt x="4257" y="292"/>
                    <a:pt x="4230" y="265"/>
                    <a:pt x="4195" y="237"/>
                  </a:cubicBezTo>
                  <a:cubicBezTo>
                    <a:pt x="4112" y="209"/>
                    <a:pt x="4021" y="174"/>
                    <a:pt x="3882" y="147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457020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45688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45752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45738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458112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4579575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45861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45847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459190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45905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45969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45955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460282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4601275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46078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46064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461360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46122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46186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46172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462452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4622975" y="2010475"/>
              <a:ext cx="5225" cy="26750"/>
            </a:xfrm>
            <a:custGeom>
              <a:avLst/>
              <a:gdLst/>
              <a:ahLst/>
              <a:cxnLst/>
              <a:rect l="l" t="t" r="r" b="b"/>
              <a:pathLst>
                <a:path w="209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4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46295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46281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463460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46332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46403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46389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4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4645525" y="2011875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8"/>
                  </a:lnTo>
                  <a:lnTo>
                    <a:pt x="84" y="958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46439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4651275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46498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4656300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4654900" y="2010475"/>
              <a:ext cx="5075" cy="26750"/>
            </a:xfrm>
            <a:custGeom>
              <a:avLst/>
              <a:gdLst/>
              <a:ahLst/>
              <a:cxnLst/>
              <a:rect l="l" t="t" r="r" b="b"/>
              <a:pathLst>
                <a:path w="203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4662025" y="2011875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8"/>
                  </a:lnTo>
                  <a:lnTo>
                    <a:pt x="91" y="958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4660650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0" y="0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4667250" y="2011875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8"/>
                  </a:lnTo>
                  <a:lnTo>
                    <a:pt x="83" y="958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4665675" y="2010475"/>
              <a:ext cx="5050" cy="26750"/>
            </a:xfrm>
            <a:custGeom>
              <a:avLst/>
              <a:gdLst/>
              <a:ahLst/>
              <a:cxnLst/>
              <a:rect l="l" t="t" r="r" b="b"/>
              <a:pathLst>
                <a:path w="202" h="1070" extrusionOk="0">
                  <a:moveTo>
                    <a:pt x="1" y="0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4581825" y="2006825"/>
              <a:ext cx="75900" cy="11650"/>
            </a:xfrm>
            <a:custGeom>
              <a:avLst/>
              <a:gdLst/>
              <a:ahLst/>
              <a:cxnLst/>
              <a:rect l="l" t="t" r="r" b="b"/>
              <a:pathLst>
                <a:path w="3036" h="466" extrusionOk="0">
                  <a:moveTo>
                    <a:pt x="1507" y="1"/>
                  </a:moveTo>
                  <a:cubicBezTo>
                    <a:pt x="667" y="1"/>
                    <a:pt x="1" y="119"/>
                    <a:pt x="1" y="237"/>
                  </a:cubicBezTo>
                  <a:cubicBezTo>
                    <a:pt x="1" y="376"/>
                    <a:pt x="667" y="466"/>
                    <a:pt x="1507" y="466"/>
                  </a:cubicBezTo>
                  <a:cubicBezTo>
                    <a:pt x="2375" y="466"/>
                    <a:pt x="3035" y="376"/>
                    <a:pt x="3035" y="237"/>
                  </a:cubicBezTo>
                  <a:cubicBezTo>
                    <a:pt x="3035" y="119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4567425" y="1993125"/>
              <a:ext cx="104875" cy="21025"/>
            </a:xfrm>
            <a:custGeom>
              <a:avLst/>
              <a:gdLst/>
              <a:ahLst/>
              <a:cxnLst/>
              <a:rect l="l" t="t" r="r" b="b"/>
              <a:pathLst>
                <a:path w="4195" h="841" extrusionOk="0">
                  <a:moveTo>
                    <a:pt x="0" y="0"/>
                  </a:moveTo>
                  <a:lnTo>
                    <a:pt x="0" y="493"/>
                  </a:lnTo>
                  <a:cubicBezTo>
                    <a:pt x="0" y="667"/>
                    <a:pt x="951" y="840"/>
                    <a:pt x="2083" y="840"/>
                  </a:cubicBezTo>
                  <a:cubicBezTo>
                    <a:pt x="3236" y="840"/>
                    <a:pt x="4194" y="667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4567425" y="1993125"/>
              <a:ext cx="104875" cy="10075"/>
            </a:xfrm>
            <a:custGeom>
              <a:avLst/>
              <a:gdLst/>
              <a:ahLst/>
              <a:cxnLst/>
              <a:rect l="l" t="t" r="r" b="b"/>
              <a:pathLst>
                <a:path w="4195" h="403" extrusionOk="0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03"/>
                    <a:pt x="2083" y="403"/>
                  </a:cubicBezTo>
                  <a:cubicBezTo>
                    <a:pt x="3125" y="403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4567425" y="1985125"/>
              <a:ext cx="104875" cy="16700"/>
            </a:xfrm>
            <a:custGeom>
              <a:avLst/>
              <a:gdLst/>
              <a:ahLst/>
              <a:cxnLst/>
              <a:rect l="l" t="t" r="r" b="b"/>
              <a:pathLst>
                <a:path w="4195" h="668" extrusionOk="0">
                  <a:moveTo>
                    <a:pt x="2083" y="1"/>
                  </a:moveTo>
                  <a:cubicBezTo>
                    <a:pt x="951" y="1"/>
                    <a:pt x="0" y="146"/>
                    <a:pt x="0" y="320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20"/>
                  </a:cubicBezTo>
                  <a:cubicBezTo>
                    <a:pt x="4194" y="146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4565850" y="1983750"/>
              <a:ext cx="107825" cy="19450"/>
            </a:xfrm>
            <a:custGeom>
              <a:avLst/>
              <a:gdLst/>
              <a:ahLst/>
              <a:cxnLst/>
              <a:rect l="l" t="t" r="r" b="b"/>
              <a:pathLst>
                <a:path w="4313" h="778" extrusionOk="0">
                  <a:moveTo>
                    <a:pt x="2146" y="118"/>
                  </a:moveTo>
                  <a:cubicBezTo>
                    <a:pt x="2723" y="118"/>
                    <a:pt x="3244" y="146"/>
                    <a:pt x="3619" y="201"/>
                  </a:cubicBezTo>
                  <a:cubicBezTo>
                    <a:pt x="3820" y="229"/>
                    <a:pt x="3966" y="257"/>
                    <a:pt x="4056" y="292"/>
                  </a:cubicBezTo>
                  <a:cubicBezTo>
                    <a:pt x="4112" y="320"/>
                    <a:pt x="4139" y="347"/>
                    <a:pt x="4167" y="347"/>
                  </a:cubicBezTo>
                  <a:lnTo>
                    <a:pt x="4195" y="375"/>
                  </a:lnTo>
                  <a:cubicBezTo>
                    <a:pt x="4195" y="375"/>
                    <a:pt x="4167" y="403"/>
                    <a:pt x="4139" y="403"/>
                  </a:cubicBezTo>
                  <a:cubicBezTo>
                    <a:pt x="4112" y="431"/>
                    <a:pt x="4021" y="493"/>
                    <a:pt x="3910" y="521"/>
                  </a:cubicBezTo>
                  <a:cubicBezTo>
                    <a:pt x="3535" y="604"/>
                    <a:pt x="2896" y="667"/>
                    <a:pt x="2146" y="667"/>
                  </a:cubicBezTo>
                  <a:cubicBezTo>
                    <a:pt x="1591" y="667"/>
                    <a:pt x="1070" y="604"/>
                    <a:pt x="695" y="549"/>
                  </a:cubicBezTo>
                  <a:cubicBezTo>
                    <a:pt x="494" y="521"/>
                    <a:pt x="348" y="493"/>
                    <a:pt x="265" y="465"/>
                  </a:cubicBezTo>
                  <a:cubicBezTo>
                    <a:pt x="202" y="431"/>
                    <a:pt x="174" y="403"/>
                    <a:pt x="146" y="403"/>
                  </a:cubicBez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57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83"/>
                  </a:cubicBezTo>
                  <a:cubicBezTo>
                    <a:pt x="466" y="118"/>
                    <a:pt x="320" y="146"/>
                    <a:pt x="202" y="201"/>
                  </a:cubicBezTo>
                  <a:cubicBezTo>
                    <a:pt x="146" y="229"/>
                    <a:pt x="119" y="229"/>
                    <a:pt x="63" y="257"/>
                  </a:cubicBezTo>
                  <a:cubicBezTo>
                    <a:pt x="63" y="292"/>
                    <a:pt x="28" y="292"/>
                    <a:pt x="28" y="320"/>
                  </a:cubicBezTo>
                  <a:cubicBezTo>
                    <a:pt x="28" y="347"/>
                    <a:pt x="1" y="347"/>
                    <a:pt x="1" y="375"/>
                  </a:cubicBezTo>
                  <a:cubicBezTo>
                    <a:pt x="1" y="403"/>
                    <a:pt x="28" y="431"/>
                    <a:pt x="28" y="431"/>
                  </a:cubicBezTo>
                  <a:cubicBezTo>
                    <a:pt x="63" y="493"/>
                    <a:pt x="91" y="493"/>
                    <a:pt x="119" y="521"/>
                  </a:cubicBezTo>
                  <a:cubicBezTo>
                    <a:pt x="202" y="576"/>
                    <a:pt x="292" y="604"/>
                    <a:pt x="438" y="639"/>
                  </a:cubicBezTo>
                  <a:cubicBezTo>
                    <a:pt x="813" y="722"/>
                    <a:pt x="1452" y="778"/>
                    <a:pt x="2146" y="778"/>
                  </a:cubicBezTo>
                  <a:cubicBezTo>
                    <a:pt x="2751" y="778"/>
                    <a:pt x="3271" y="722"/>
                    <a:pt x="3646" y="667"/>
                  </a:cubicBezTo>
                  <a:cubicBezTo>
                    <a:pt x="3848" y="639"/>
                    <a:pt x="3994" y="604"/>
                    <a:pt x="4112" y="576"/>
                  </a:cubicBezTo>
                  <a:cubicBezTo>
                    <a:pt x="4167" y="549"/>
                    <a:pt x="4195" y="521"/>
                    <a:pt x="4257" y="493"/>
                  </a:cubicBezTo>
                  <a:cubicBezTo>
                    <a:pt x="4257" y="493"/>
                    <a:pt x="4285" y="465"/>
                    <a:pt x="4285" y="431"/>
                  </a:cubicBezTo>
                  <a:cubicBezTo>
                    <a:pt x="4285" y="431"/>
                    <a:pt x="4313" y="403"/>
                    <a:pt x="4313" y="375"/>
                  </a:cubicBezTo>
                  <a:cubicBezTo>
                    <a:pt x="4313" y="347"/>
                    <a:pt x="4285" y="347"/>
                    <a:pt x="4285" y="320"/>
                  </a:cubicBezTo>
                  <a:cubicBezTo>
                    <a:pt x="4257" y="292"/>
                    <a:pt x="4230" y="257"/>
                    <a:pt x="4195" y="229"/>
                  </a:cubicBezTo>
                  <a:cubicBezTo>
                    <a:pt x="4112" y="201"/>
                    <a:pt x="4021" y="174"/>
                    <a:pt x="3882" y="146"/>
                  </a:cubicBezTo>
                  <a:cubicBezTo>
                    <a:pt x="3500" y="56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457020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45688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45752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45738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458112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4579575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45861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45847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459190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45905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45969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45955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460282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4601275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46078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46064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461360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46122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46186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46172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462452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4622975" y="1991025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08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46295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46281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463460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46332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46403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46389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08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4645525" y="199242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2"/>
                  </a:lnTo>
                  <a:lnTo>
                    <a:pt x="84" y="952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46439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4651275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46498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4656300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4654900" y="1991025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4662025" y="199242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2"/>
                  </a:lnTo>
                  <a:lnTo>
                    <a:pt x="91" y="95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4660650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4667250" y="199242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2"/>
                  </a:lnTo>
                  <a:lnTo>
                    <a:pt x="83" y="952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4665675" y="1991025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0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4581825" y="1987375"/>
              <a:ext cx="75900" cy="11500"/>
            </a:xfrm>
            <a:custGeom>
              <a:avLst/>
              <a:gdLst/>
              <a:ahLst/>
              <a:cxnLst/>
              <a:rect l="l" t="t" r="r" b="b"/>
              <a:pathLst>
                <a:path w="3036" h="460" extrusionOk="0">
                  <a:moveTo>
                    <a:pt x="1507" y="1"/>
                  </a:moveTo>
                  <a:cubicBezTo>
                    <a:pt x="667" y="1"/>
                    <a:pt x="1" y="112"/>
                    <a:pt x="1" y="230"/>
                  </a:cubicBezTo>
                  <a:cubicBezTo>
                    <a:pt x="1" y="376"/>
                    <a:pt x="667" y="459"/>
                    <a:pt x="1507" y="459"/>
                  </a:cubicBezTo>
                  <a:cubicBezTo>
                    <a:pt x="2375" y="459"/>
                    <a:pt x="3035" y="376"/>
                    <a:pt x="3035" y="230"/>
                  </a:cubicBezTo>
                  <a:cubicBezTo>
                    <a:pt x="3035" y="112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4567425" y="1973675"/>
              <a:ext cx="104875" cy="20150"/>
            </a:xfrm>
            <a:custGeom>
              <a:avLst/>
              <a:gdLst/>
              <a:ahLst/>
              <a:cxnLst/>
              <a:rect l="l" t="t" r="r" b="b"/>
              <a:pathLst>
                <a:path w="4195" h="806" extrusionOk="0">
                  <a:moveTo>
                    <a:pt x="0" y="0"/>
                  </a:moveTo>
                  <a:lnTo>
                    <a:pt x="0" y="486"/>
                  </a:lnTo>
                  <a:cubicBezTo>
                    <a:pt x="0" y="660"/>
                    <a:pt x="951" y="806"/>
                    <a:pt x="2083" y="806"/>
                  </a:cubicBezTo>
                  <a:cubicBezTo>
                    <a:pt x="3236" y="806"/>
                    <a:pt x="4194" y="660"/>
                    <a:pt x="4194" y="486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4567425" y="1973675"/>
              <a:ext cx="104875" cy="10100"/>
            </a:xfrm>
            <a:custGeom>
              <a:avLst/>
              <a:gdLst/>
              <a:ahLst/>
              <a:cxnLst/>
              <a:rect l="l" t="t" r="r" b="b"/>
              <a:pathLst>
                <a:path w="4195" h="404" extrusionOk="0">
                  <a:moveTo>
                    <a:pt x="0" y="0"/>
                  </a:moveTo>
                  <a:lnTo>
                    <a:pt x="0" y="84"/>
                  </a:lnTo>
                  <a:cubicBezTo>
                    <a:pt x="202" y="285"/>
                    <a:pt x="1070" y="403"/>
                    <a:pt x="2083" y="403"/>
                  </a:cubicBezTo>
                  <a:cubicBezTo>
                    <a:pt x="3125" y="403"/>
                    <a:pt x="3993" y="285"/>
                    <a:pt x="4194" y="84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4567425" y="1965000"/>
              <a:ext cx="104875" cy="17375"/>
            </a:xfrm>
            <a:custGeom>
              <a:avLst/>
              <a:gdLst/>
              <a:ahLst/>
              <a:cxnLst/>
              <a:rect l="l" t="t" r="r" b="b"/>
              <a:pathLst>
                <a:path w="4195" h="695" extrusionOk="0">
                  <a:moveTo>
                    <a:pt x="2083" y="0"/>
                  </a:moveTo>
                  <a:cubicBezTo>
                    <a:pt x="951" y="0"/>
                    <a:pt x="0" y="174"/>
                    <a:pt x="0" y="347"/>
                  </a:cubicBezTo>
                  <a:cubicBezTo>
                    <a:pt x="0" y="521"/>
                    <a:pt x="951" y="695"/>
                    <a:pt x="2083" y="695"/>
                  </a:cubicBezTo>
                  <a:cubicBezTo>
                    <a:pt x="3236" y="695"/>
                    <a:pt x="4194" y="521"/>
                    <a:pt x="4194" y="347"/>
                  </a:cubicBezTo>
                  <a:cubicBezTo>
                    <a:pt x="4194" y="174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4565850" y="1963425"/>
              <a:ext cx="107825" cy="20350"/>
            </a:xfrm>
            <a:custGeom>
              <a:avLst/>
              <a:gdLst/>
              <a:ahLst/>
              <a:cxnLst/>
              <a:rect l="l" t="t" r="r" b="b"/>
              <a:pathLst>
                <a:path w="4313" h="814" extrusionOk="0">
                  <a:moveTo>
                    <a:pt x="2146" y="119"/>
                  </a:moveTo>
                  <a:cubicBezTo>
                    <a:pt x="2723" y="119"/>
                    <a:pt x="3244" y="174"/>
                    <a:pt x="3619" y="237"/>
                  </a:cubicBezTo>
                  <a:cubicBezTo>
                    <a:pt x="3820" y="264"/>
                    <a:pt x="3966" y="292"/>
                    <a:pt x="4056" y="320"/>
                  </a:cubicBezTo>
                  <a:cubicBezTo>
                    <a:pt x="4112" y="348"/>
                    <a:pt x="4139" y="376"/>
                    <a:pt x="4167" y="376"/>
                  </a:cubicBezTo>
                  <a:lnTo>
                    <a:pt x="4195" y="410"/>
                  </a:lnTo>
                  <a:cubicBezTo>
                    <a:pt x="4195" y="410"/>
                    <a:pt x="4167" y="410"/>
                    <a:pt x="4139" y="438"/>
                  </a:cubicBezTo>
                  <a:cubicBezTo>
                    <a:pt x="4112" y="466"/>
                    <a:pt x="4021" y="494"/>
                    <a:pt x="3910" y="521"/>
                  </a:cubicBezTo>
                  <a:cubicBezTo>
                    <a:pt x="3535" y="612"/>
                    <a:pt x="2896" y="695"/>
                    <a:pt x="2146" y="695"/>
                  </a:cubicBezTo>
                  <a:cubicBezTo>
                    <a:pt x="1591" y="695"/>
                    <a:pt x="1070" y="639"/>
                    <a:pt x="695" y="584"/>
                  </a:cubicBezTo>
                  <a:cubicBezTo>
                    <a:pt x="494" y="549"/>
                    <a:pt x="348" y="521"/>
                    <a:pt x="265" y="494"/>
                  </a:cubicBezTo>
                  <a:cubicBezTo>
                    <a:pt x="202" y="466"/>
                    <a:pt x="174" y="438"/>
                    <a:pt x="146" y="438"/>
                  </a:cubicBezTo>
                  <a:lnTo>
                    <a:pt x="119" y="410"/>
                  </a:lnTo>
                  <a:lnTo>
                    <a:pt x="146" y="376"/>
                  </a:lnTo>
                  <a:cubicBezTo>
                    <a:pt x="202" y="348"/>
                    <a:pt x="292" y="320"/>
                    <a:pt x="410" y="292"/>
                  </a:cubicBezTo>
                  <a:cubicBezTo>
                    <a:pt x="785" y="174"/>
                    <a:pt x="1417" y="119"/>
                    <a:pt x="2146" y="119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63"/>
                    <a:pt x="667" y="119"/>
                  </a:cubicBezTo>
                  <a:cubicBezTo>
                    <a:pt x="466" y="146"/>
                    <a:pt x="320" y="174"/>
                    <a:pt x="202" y="237"/>
                  </a:cubicBezTo>
                  <a:cubicBezTo>
                    <a:pt x="146" y="237"/>
                    <a:pt x="119" y="264"/>
                    <a:pt x="63" y="292"/>
                  </a:cubicBezTo>
                  <a:cubicBezTo>
                    <a:pt x="63" y="292"/>
                    <a:pt x="28" y="320"/>
                    <a:pt x="28" y="348"/>
                  </a:cubicBezTo>
                  <a:cubicBezTo>
                    <a:pt x="28" y="348"/>
                    <a:pt x="1" y="376"/>
                    <a:pt x="1" y="410"/>
                  </a:cubicBezTo>
                  <a:cubicBezTo>
                    <a:pt x="1" y="438"/>
                    <a:pt x="28" y="466"/>
                    <a:pt x="28" y="466"/>
                  </a:cubicBezTo>
                  <a:cubicBezTo>
                    <a:pt x="63" y="494"/>
                    <a:pt x="91" y="521"/>
                    <a:pt x="119" y="549"/>
                  </a:cubicBezTo>
                  <a:cubicBezTo>
                    <a:pt x="202" y="584"/>
                    <a:pt x="292" y="612"/>
                    <a:pt x="438" y="639"/>
                  </a:cubicBezTo>
                  <a:cubicBezTo>
                    <a:pt x="813" y="758"/>
                    <a:pt x="1452" y="813"/>
                    <a:pt x="2146" y="813"/>
                  </a:cubicBezTo>
                  <a:cubicBezTo>
                    <a:pt x="2751" y="813"/>
                    <a:pt x="3271" y="758"/>
                    <a:pt x="3646" y="695"/>
                  </a:cubicBezTo>
                  <a:cubicBezTo>
                    <a:pt x="3848" y="667"/>
                    <a:pt x="3994" y="639"/>
                    <a:pt x="4112" y="584"/>
                  </a:cubicBezTo>
                  <a:cubicBezTo>
                    <a:pt x="4167" y="584"/>
                    <a:pt x="4195" y="549"/>
                    <a:pt x="4257" y="521"/>
                  </a:cubicBezTo>
                  <a:cubicBezTo>
                    <a:pt x="4257" y="494"/>
                    <a:pt x="4285" y="494"/>
                    <a:pt x="4285" y="466"/>
                  </a:cubicBezTo>
                  <a:cubicBezTo>
                    <a:pt x="4285" y="466"/>
                    <a:pt x="4313" y="438"/>
                    <a:pt x="4313" y="410"/>
                  </a:cubicBezTo>
                  <a:cubicBezTo>
                    <a:pt x="4313" y="376"/>
                    <a:pt x="4285" y="348"/>
                    <a:pt x="4285" y="348"/>
                  </a:cubicBezTo>
                  <a:cubicBezTo>
                    <a:pt x="4257" y="292"/>
                    <a:pt x="4230" y="292"/>
                    <a:pt x="4195" y="264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457020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45688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45752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45738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458112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4579575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45861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45847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459190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45905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45969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45955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460282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4601275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46078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46064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461360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0" y="1"/>
                  </a:moveTo>
                  <a:lnTo>
                    <a:pt x="0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46122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46186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46172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462452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4622975" y="1971425"/>
              <a:ext cx="5225" cy="26050"/>
            </a:xfrm>
            <a:custGeom>
              <a:avLst/>
              <a:gdLst/>
              <a:ahLst/>
              <a:cxnLst/>
              <a:rect l="l" t="t" r="r" b="b"/>
              <a:pathLst>
                <a:path w="209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9" y="1042"/>
                  </a:lnTo>
                  <a:lnTo>
                    <a:pt x="209" y="986"/>
                  </a:lnTo>
                  <a:lnTo>
                    <a:pt x="209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46295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46281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463460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46332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46403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46389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1" y="1042"/>
                  </a:lnTo>
                  <a:lnTo>
                    <a:pt x="201" y="986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4645525" y="1972800"/>
              <a:ext cx="2125" cy="23300"/>
            </a:xfrm>
            <a:custGeom>
              <a:avLst/>
              <a:gdLst/>
              <a:ahLst/>
              <a:cxnLst/>
              <a:rect l="l" t="t" r="r" b="b"/>
              <a:pathLst>
                <a:path w="85" h="932" extrusionOk="0">
                  <a:moveTo>
                    <a:pt x="1" y="1"/>
                  </a:moveTo>
                  <a:lnTo>
                    <a:pt x="1" y="931"/>
                  </a:lnTo>
                  <a:lnTo>
                    <a:pt x="84" y="931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46439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4651275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46498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4656300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4654900" y="1971425"/>
              <a:ext cx="5075" cy="26050"/>
            </a:xfrm>
            <a:custGeom>
              <a:avLst/>
              <a:gdLst/>
              <a:ahLst/>
              <a:cxnLst/>
              <a:rect l="l" t="t" r="r" b="b"/>
              <a:pathLst>
                <a:path w="203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4662025" y="1972800"/>
              <a:ext cx="2275" cy="23300"/>
            </a:xfrm>
            <a:custGeom>
              <a:avLst/>
              <a:gdLst/>
              <a:ahLst/>
              <a:cxnLst/>
              <a:rect l="l" t="t" r="r" b="b"/>
              <a:pathLst>
                <a:path w="91" h="932" extrusionOk="0">
                  <a:moveTo>
                    <a:pt x="1" y="1"/>
                  </a:moveTo>
                  <a:lnTo>
                    <a:pt x="1" y="931"/>
                  </a:lnTo>
                  <a:lnTo>
                    <a:pt x="91" y="931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4660650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0" y="0"/>
                  </a:moveTo>
                  <a:lnTo>
                    <a:pt x="0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4667250" y="1972800"/>
              <a:ext cx="2100" cy="23300"/>
            </a:xfrm>
            <a:custGeom>
              <a:avLst/>
              <a:gdLst/>
              <a:ahLst/>
              <a:cxnLst/>
              <a:rect l="l" t="t" r="r" b="b"/>
              <a:pathLst>
                <a:path w="84" h="932" extrusionOk="0">
                  <a:moveTo>
                    <a:pt x="0" y="1"/>
                  </a:moveTo>
                  <a:lnTo>
                    <a:pt x="0" y="931"/>
                  </a:lnTo>
                  <a:lnTo>
                    <a:pt x="83" y="931"/>
                  </a:lnTo>
                  <a:lnTo>
                    <a:pt x="83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4665675" y="1971425"/>
              <a:ext cx="5050" cy="26050"/>
            </a:xfrm>
            <a:custGeom>
              <a:avLst/>
              <a:gdLst/>
              <a:ahLst/>
              <a:cxnLst/>
              <a:rect l="l" t="t" r="r" b="b"/>
              <a:pathLst>
                <a:path w="202" h="1042" extrusionOk="0">
                  <a:moveTo>
                    <a:pt x="1" y="0"/>
                  </a:moveTo>
                  <a:lnTo>
                    <a:pt x="1" y="1042"/>
                  </a:lnTo>
                  <a:lnTo>
                    <a:pt x="202" y="1042"/>
                  </a:lnTo>
                  <a:lnTo>
                    <a:pt x="202" y="986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4581825" y="1967775"/>
              <a:ext cx="75900" cy="11650"/>
            </a:xfrm>
            <a:custGeom>
              <a:avLst/>
              <a:gdLst/>
              <a:ahLst/>
              <a:cxnLst/>
              <a:rect l="l" t="t" r="r" b="b"/>
              <a:pathLst>
                <a:path w="3036" h="466" extrusionOk="0">
                  <a:moveTo>
                    <a:pt x="1507" y="0"/>
                  </a:moveTo>
                  <a:cubicBezTo>
                    <a:pt x="667" y="0"/>
                    <a:pt x="1" y="118"/>
                    <a:pt x="1" y="236"/>
                  </a:cubicBezTo>
                  <a:cubicBezTo>
                    <a:pt x="1" y="347"/>
                    <a:pt x="667" y="465"/>
                    <a:pt x="1507" y="465"/>
                  </a:cubicBezTo>
                  <a:cubicBezTo>
                    <a:pt x="2375" y="465"/>
                    <a:pt x="3035" y="347"/>
                    <a:pt x="3035" y="236"/>
                  </a:cubicBezTo>
                  <a:cubicBezTo>
                    <a:pt x="3035" y="118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4567425" y="1954050"/>
              <a:ext cx="104875" cy="20350"/>
            </a:xfrm>
            <a:custGeom>
              <a:avLst/>
              <a:gdLst/>
              <a:ahLst/>
              <a:cxnLst/>
              <a:rect l="l" t="t" r="r" b="b"/>
              <a:pathLst>
                <a:path w="4195" h="814" extrusionOk="0">
                  <a:moveTo>
                    <a:pt x="0" y="1"/>
                  </a:moveTo>
                  <a:lnTo>
                    <a:pt x="0" y="494"/>
                  </a:lnTo>
                  <a:cubicBezTo>
                    <a:pt x="0" y="667"/>
                    <a:pt x="951" y="813"/>
                    <a:pt x="2083" y="813"/>
                  </a:cubicBezTo>
                  <a:cubicBezTo>
                    <a:pt x="3236" y="813"/>
                    <a:pt x="4194" y="667"/>
                    <a:pt x="4194" y="494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4567425" y="1954050"/>
              <a:ext cx="104875" cy="10100"/>
            </a:xfrm>
            <a:custGeom>
              <a:avLst/>
              <a:gdLst/>
              <a:ahLst/>
              <a:cxnLst/>
              <a:rect l="l" t="t" r="r" b="b"/>
              <a:pathLst>
                <a:path w="4195" h="404" extrusionOk="0">
                  <a:moveTo>
                    <a:pt x="0" y="1"/>
                  </a:moveTo>
                  <a:lnTo>
                    <a:pt x="0" y="91"/>
                  </a:lnTo>
                  <a:cubicBezTo>
                    <a:pt x="202" y="265"/>
                    <a:pt x="1070" y="403"/>
                    <a:pt x="2083" y="403"/>
                  </a:cubicBezTo>
                  <a:cubicBezTo>
                    <a:pt x="3125" y="403"/>
                    <a:pt x="3993" y="265"/>
                    <a:pt x="4194" y="91"/>
                  </a:cubicBezTo>
                  <a:lnTo>
                    <a:pt x="41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4567425" y="1945375"/>
              <a:ext cx="104875" cy="16700"/>
            </a:xfrm>
            <a:custGeom>
              <a:avLst/>
              <a:gdLst/>
              <a:ahLst/>
              <a:cxnLst/>
              <a:rect l="l" t="t" r="r" b="b"/>
              <a:pathLst>
                <a:path w="4195" h="668" extrusionOk="0">
                  <a:moveTo>
                    <a:pt x="2083" y="0"/>
                  </a:moveTo>
                  <a:cubicBezTo>
                    <a:pt x="951" y="0"/>
                    <a:pt x="0" y="146"/>
                    <a:pt x="0" y="348"/>
                  </a:cubicBezTo>
                  <a:cubicBezTo>
                    <a:pt x="0" y="521"/>
                    <a:pt x="951" y="667"/>
                    <a:pt x="2083" y="667"/>
                  </a:cubicBezTo>
                  <a:cubicBezTo>
                    <a:pt x="3236" y="667"/>
                    <a:pt x="4194" y="521"/>
                    <a:pt x="4194" y="348"/>
                  </a:cubicBezTo>
                  <a:cubicBezTo>
                    <a:pt x="4194" y="146"/>
                    <a:pt x="3236" y="0"/>
                    <a:pt x="2083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4565850" y="1943975"/>
              <a:ext cx="107825" cy="19475"/>
            </a:xfrm>
            <a:custGeom>
              <a:avLst/>
              <a:gdLst/>
              <a:ahLst/>
              <a:cxnLst/>
              <a:rect l="l" t="t" r="r" b="b"/>
              <a:pathLst>
                <a:path w="4313" h="779" extrusionOk="0">
                  <a:moveTo>
                    <a:pt x="2146" y="112"/>
                  </a:moveTo>
                  <a:cubicBezTo>
                    <a:pt x="2723" y="112"/>
                    <a:pt x="3244" y="147"/>
                    <a:pt x="3619" y="202"/>
                  </a:cubicBezTo>
                  <a:cubicBezTo>
                    <a:pt x="3820" y="230"/>
                    <a:pt x="3966" y="286"/>
                    <a:pt x="4056" y="320"/>
                  </a:cubicBezTo>
                  <a:cubicBezTo>
                    <a:pt x="4112" y="348"/>
                    <a:pt x="4139" y="348"/>
                    <a:pt x="4167" y="376"/>
                  </a:cubicBezTo>
                  <a:lnTo>
                    <a:pt x="4195" y="404"/>
                  </a:lnTo>
                  <a:cubicBezTo>
                    <a:pt x="4195" y="404"/>
                    <a:pt x="4167" y="404"/>
                    <a:pt x="4139" y="431"/>
                  </a:cubicBezTo>
                  <a:cubicBezTo>
                    <a:pt x="4112" y="459"/>
                    <a:pt x="4021" y="494"/>
                    <a:pt x="3910" y="522"/>
                  </a:cubicBezTo>
                  <a:cubicBezTo>
                    <a:pt x="3535" y="605"/>
                    <a:pt x="2896" y="668"/>
                    <a:pt x="2146" y="668"/>
                  </a:cubicBezTo>
                  <a:cubicBezTo>
                    <a:pt x="1591" y="668"/>
                    <a:pt x="1070" y="633"/>
                    <a:pt x="695" y="577"/>
                  </a:cubicBezTo>
                  <a:cubicBezTo>
                    <a:pt x="494" y="549"/>
                    <a:pt x="348" y="522"/>
                    <a:pt x="265" y="459"/>
                  </a:cubicBezTo>
                  <a:cubicBezTo>
                    <a:pt x="202" y="459"/>
                    <a:pt x="174" y="431"/>
                    <a:pt x="146" y="404"/>
                  </a:cubicBezTo>
                  <a:lnTo>
                    <a:pt x="119" y="404"/>
                  </a:lnTo>
                  <a:lnTo>
                    <a:pt x="146" y="376"/>
                  </a:lnTo>
                  <a:cubicBezTo>
                    <a:pt x="202" y="320"/>
                    <a:pt x="292" y="286"/>
                    <a:pt x="410" y="258"/>
                  </a:cubicBezTo>
                  <a:cubicBezTo>
                    <a:pt x="785" y="174"/>
                    <a:pt x="1417" y="112"/>
                    <a:pt x="2146" y="112"/>
                  </a:cubicBezTo>
                  <a:close/>
                  <a:moveTo>
                    <a:pt x="2146" y="1"/>
                  </a:moveTo>
                  <a:cubicBezTo>
                    <a:pt x="1563" y="1"/>
                    <a:pt x="1042" y="29"/>
                    <a:pt x="667" y="112"/>
                  </a:cubicBezTo>
                  <a:cubicBezTo>
                    <a:pt x="466" y="147"/>
                    <a:pt x="320" y="174"/>
                    <a:pt x="202" y="202"/>
                  </a:cubicBezTo>
                  <a:cubicBezTo>
                    <a:pt x="146" y="230"/>
                    <a:pt x="119" y="258"/>
                    <a:pt x="63" y="286"/>
                  </a:cubicBezTo>
                  <a:lnTo>
                    <a:pt x="28" y="320"/>
                  </a:lnTo>
                  <a:cubicBezTo>
                    <a:pt x="28" y="348"/>
                    <a:pt x="1" y="376"/>
                    <a:pt x="1" y="404"/>
                  </a:cubicBezTo>
                  <a:cubicBezTo>
                    <a:pt x="1" y="431"/>
                    <a:pt x="28" y="431"/>
                    <a:pt x="28" y="459"/>
                  </a:cubicBezTo>
                  <a:cubicBezTo>
                    <a:pt x="63" y="494"/>
                    <a:pt x="91" y="522"/>
                    <a:pt x="119" y="549"/>
                  </a:cubicBezTo>
                  <a:cubicBezTo>
                    <a:pt x="202" y="577"/>
                    <a:pt x="292" y="605"/>
                    <a:pt x="438" y="633"/>
                  </a:cubicBezTo>
                  <a:cubicBezTo>
                    <a:pt x="813" y="723"/>
                    <a:pt x="1452" y="779"/>
                    <a:pt x="2146" y="779"/>
                  </a:cubicBezTo>
                  <a:cubicBezTo>
                    <a:pt x="2751" y="779"/>
                    <a:pt x="3271" y="751"/>
                    <a:pt x="3646" y="695"/>
                  </a:cubicBezTo>
                  <a:cubicBezTo>
                    <a:pt x="3848" y="668"/>
                    <a:pt x="3994" y="633"/>
                    <a:pt x="4112" y="577"/>
                  </a:cubicBezTo>
                  <a:cubicBezTo>
                    <a:pt x="4167" y="549"/>
                    <a:pt x="4195" y="549"/>
                    <a:pt x="4257" y="522"/>
                  </a:cubicBezTo>
                  <a:cubicBezTo>
                    <a:pt x="4257" y="494"/>
                    <a:pt x="4285" y="494"/>
                    <a:pt x="4285" y="459"/>
                  </a:cubicBezTo>
                  <a:cubicBezTo>
                    <a:pt x="4285" y="431"/>
                    <a:pt x="4313" y="431"/>
                    <a:pt x="4313" y="404"/>
                  </a:cubicBezTo>
                  <a:cubicBezTo>
                    <a:pt x="4313" y="376"/>
                    <a:pt x="4285" y="348"/>
                    <a:pt x="4285" y="320"/>
                  </a:cubicBezTo>
                  <a:cubicBezTo>
                    <a:pt x="4257" y="286"/>
                    <a:pt x="4230" y="258"/>
                    <a:pt x="4195" y="258"/>
                  </a:cubicBezTo>
                  <a:cubicBezTo>
                    <a:pt x="4112" y="202"/>
                    <a:pt x="4021" y="174"/>
                    <a:pt x="3882" y="147"/>
                  </a:cubicBezTo>
                  <a:cubicBezTo>
                    <a:pt x="3500" y="56"/>
                    <a:pt x="2869" y="1"/>
                    <a:pt x="2146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457020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45688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45752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457385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458112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4579575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458617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45847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459190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45905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45969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459555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460282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4601275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460787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46064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461360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0" y="0"/>
                  </a:moveTo>
                  <a:lnTo>
                    <a:pt x="0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46122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46186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461725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462452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4622975" y="1951100"/>
              <a:ext cx="5225" cy="26925"/>
            </a:xfrm>
            <a:custGeom>
              <a:avLst/>
              <a:gdLst/>
              <a:ahLst/>
              <a:cxnLst/>
              <a:rect l="l" t="t" r="r" b="b"/>
              <a:pathLst>
                <a:path w="209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9" y="1077"/>
                  </a:lnTo>
                  <a:lnTo>
                    <a:pt x="209" y="1014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462957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46281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463460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46332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46403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463895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1" y="1077"/>
                  </a:lnTo>
                  <a:lnTo>
                    <a:pt x="201" y="1014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4645525" y="1952675"/>
              <a:ext cx="2125" cy="23800"/>
            </a:xfrm>
            <a:custGeom>
              <a:avLst/>
              <a:gdLst/>
              <a:ahLst/>
              <a:cxnLst/>
              <a:rect l="l" t="t" r="r" b="b"/>
              <a:pathLst>
                <a:path w="85" h="952" extrusionOk="0">
                  <a:moveTo>
                    <a:pt x="1" y="0"/>
                  </a:moveTo>
                  <a:lnTo>
                    <a:pt x="1" y="951"/>
                  </a:lnTo>
                  <a:lnTo>
                    <a:pt x="84" y="951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46439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4651275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46498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4656300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4654900" y="1951100"/>
              <a:ext cx="5075" cy="26925"/>
            </a:xfrm>
            <a:custGeom>
              <a:avLst/>
              <a:gdLst/>
              <a:ahLst/>
              <a:cxnLst/>
              <a:rect l="l" t="t" r="r" b="b"/>
              <a:pathLst>
                <a:path w="203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4662025" y="1952675"/>
              <a:ext cx="2275" cy="23800"/>
            </a:xfrm>
            <a:custGeom>
              <a:avLst/>
              <a:gdLst/>
              <a:ahLst/>
              <a:cxnLst/>
              <a:rect l="l" t="t" r="r" b="b"/>
              <a:pathLst>
                <a:path w="91" h="952" extrusionOk="0">
                  <a:moveTo>
                    <a:pt x="1" y="0"/>
                  </a:moveTo>
                  <a:lnTo>
                    <a:pt x="1" y="951"/>
                  </a:lnTo>
                  <a:lnTo>
                    <a:pt x="91" y="951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4660650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0" y="1"/>
                  </a:moveTo>
                  <a:lnTo>
                    <a:pt x="0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4667250" y="1952675"/>
              <a:ext cx="2100" cy="23800"/>
            </a:xfrm>
            <a:custGeom>
              <a:avLst/>
              <a:gdLst/>
              <a:ahLst/>
              <a:cxnLst/>
              <a:rect l="l" t="t" r="r" b="b"/>
              <a:pathLst>
                <a:path w="84" h="952" extrusionOk="0">
                  <a:moveTo>
                    <a:pt x="0" y="0"/>
                  </a:moveTo>
                  <a:lnTo>
                    <a:pt x="0" y="951"/>
                  </a:lnTo>
                  <a:lnTo>
                    <a:pt x="83" y="95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4665675" y="1951100"/>
              <a:ext cx="5050" cy="26925"/>
            </a:xfrm>
            <a:custGeom>
              <a:avLst/>
              <a:gdLst/>
              <a:ahLst/>
              <a:cxnLst/>
              <a:rect l="l" t="t" r="r" b="b"/>
              <a:pathLst>
                <a:path w="202" h="1077" extrusionOk="0">
                  <a:moveTo>
                    <a:pt x="1" y="1"/>
                  </a:moveTo>
                  <a:lnTo>
                    <a:pt x="1" y="1077"/>
                  </a:lnTo>
                  <a:lnTo>
                    <a:pt x="202" y="1077"/>
                  </a:lnTo>
                  <a:lnTo>
                    <a:pt x="202" y="1014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4581825" y="1948325"/>
              <a:ext cx="75900" cy="11475"/>
            </a:xfrm>
            <a:custGeom>
              <a:avLst/>
              <a:gdLst/>
              <a:ahLst/>
              <a:cxnLst/>
              <a:rect l="l" t="t" r="r" b="b"/>
              <a:pathLst>
                <a:path w="3036" h="459" extrusionOk="0">
                  <a:moveTo>
                    <a:pt x="1507" y="0"/>
                  </a:moveTo>
                  <a:cubicBezTo>
                    <a:pt x="667" y="0"/>
                    <a:pt x="1" y="84"/>
                    <a:pt x="1" y="230"/>
                  </a:cubicBezTo>
                  <a:cubicBezTo>
                    <a:pt x="1" y="348"/>
                    <a:pt x="667" y="459"/>
                    <a:pt x="1507" y="459"/>
                  </a:cubicBezTo>
                  <a:cubicBezTo>
                    <a:pt x="2375" y="459"/>
                    <a:pt x="3035" y="348"/>
                    <a:pt x="3035" y="230"/>
                  </a:cubicBezTo>
                  <a:cubicBezTo>
                    <a:pt x="3035" y="84"/>
                    <a:pt x="2375" y="0"/>
                    <a:pt x="1507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4567425" y="1933750"/>
              <a:ext cx="104875" cy="21025"/>
            </a:xfrm>
            <a:custGeom>
              <a:avLst/>
              <a:gdLst/>
              <a:ahLst/>
              <a:cxnLst/>
              <a:rect l="l" t="t" r="r" b="b"/>
              <a:pathLst>
                <a:path w="4195" h="841" extrusionOk="0">
                  <a:moveTo>
                    <a:pt x="0" y="0"/>
                  </a:moveTo>
                  <a:lnTo>
                    <a:pt x="0" y="493"/>
                  </a:lnTo>
                  <a:cubicBezTo>
                    <a:pt x="0" y="695"/>
                    <a:pt x="951" y="840"/>
                    <a:pt x="2083" y="840"/>
                  </a:cubicBezTo>
                  <a:cubicBezTo>
                    <a:pt x="3236" y="840"/>
                    <a:pt x="4194" y="695"/>
                    <a:pt x="4194" y="493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4567425" y="1933750"/>
              <a:ext cx="104875" cy="10950"/>
            </a:xfrm>
            <a:custGeom>
              <a:avLst/>
              <a:gdLst/>
              <a:ahLst/>
              <a:cxnLst/>
              <a:rect l="l" t="t" r="r" b="b"/>
              <a:pathLst>
                <a:path w="4195" h="438" extrusionOk="0">
                  <a:moveTo>
                    <a:pt x="0" y="0"/>
                  </a:moveTo>
                  <a:lnTo>
                    <a:pt x="0" y="118"/>
                  </a:lnTo>
                  <a:cubicBezTo>
                    <a:pt x="202" y="292"/>
                    <a:pt x="1070" y="438"/>
                    <a:pt x="2083" y="438"/>
                  </a:cubicBezTo>
                  <a:cubicBezTo>
                    <a:pt x="3125" y="438"/>
                    <a:pt x="3993" y="292"/>
                    <a:pt x="4194" y="118"/>
                  </a:cubicBezTo>
                  <a:lnTo>
                    <a:pt x="41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4567425" y="1925925"/>
              <a:ext cx="104875" cy="16525"/>
            </a:xfrm>
            <a:custGeom>
              <a:avLst/>
              <a:gdLst/>
              <a:ahLst/>
              <a:cxnLst/>
              <a:rect l="l" t="t" r="r" b="b"/>
              <a:pathLst>
                <a:path w="4195" h="661" extrusionOk="0">
                  <a:moveTo>
                    <a:pt x="2083" y="1"/>
                  </a:moveTo>
                  <a:cubicBezTo>
                    <a:pt x="951" y="1"/>
                    <a:pt x="0" y="140"/>
                    <a:pt x="0" y="313"/>
                  </a:cubicBezTo>
                  <a:cubicBezTo>
                    <a:pt x="0" y="522"/>
                    <a:pt x="951" y="660"/>
                    <a:pt x="2083" y="660"/>
                  </a:cubicBezTo>
                  <a:cubicBezTo>
                    <a:pt x="3236" y="660"/>
                    <a:pt x="4194" y="522"/>
                    <a:pt x="4194" y="313"/>
                  </a:cubicBezTo>
                  <a:cubicBezTo>
                    <a:pt x="4194" y="140"/>
                    <a:pt x="3236" y="1"/>
                    <a:pt x="2083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4565850" y="1924375"/>
              <a:ext cx="107825" cy="19625"/>
            </a:xfrm>
            <a:custGeom>
              <a:avLst/>
              <a:gdLst/>
              <a:ahLst/>
              <a:cxnLst/>
              <a:rect l="l" t="t" r="r" b="b"/>
              <a:pathLst>
                <a:path w="4313" h="785" extrusionOk="0">
                  <a:moveTo>
                    <a:pt x="2146" y="118"/>
                  </a:moveTo>
                  <a:cubicBezTo>
                    <a:pt x="2723" y="118"/>
                    <a:pt x="3244" y="146"/>
                    <a:pt x="3619" y="202"/>
                  </a:cubicBezTo>
                  <a:cubicBezTo>
                    <a:pt x="3820" y="236"/>
                    <a:pt x="3966" y="292"/>
                    <a:pt x="4056" y="320"/>
                  </a:cubicBezTo>
                  <a:cubicBezTo>
                    <a:pt x="4112" y="320"/>
                    <a:pt x="4139" y="347"/>
                    <a:pt x="4167" y="375"/>
                  </a:cubicBezTo>
                  <a:lnTo>
                    <a:pt x="4195" y="375"/>
                  </a:lnTo>
                  <a:cubicBezTo>
                    <a:pt x="4195" y="375"/>
                    <a:pt x="4167" y="410"/>
                    <a:pt x="4139" y="438"/>
                  </a:cubicBezTo>
                  <a:cubicBezTo>
                    <a:pt x="4112" y="465"/>
                    <a:pt x="4021" y="493"/>
                    <a:pt x="3910" y="521"/>
                  </a:cubicBezTo>
                  <a:cubicBezTo>
                    <a:pt x="3535" y="611"/>
                    <a:pt x="2896" y="667"/>
                    <a:pt x="2146" y="667"/>
                  </a:cubicBezTo>
                  <a:cubicBezTo>
                    <a:pt x="1591" y="667"/>
                    <a:pt x="1070" y="639"/>
                    <a:pt x="695" y="584"/>
                  </a:cubicBezTo>
                  <a:cubicBezTo>
                    <a:pt x="494" y="549"/>
                    <a:pt x="348" y="493"/>
                    <a:pt x="265" y="465"/>
                  </a:cubicBezTo>
                  <a:cubicBezTo>
                    <a:pt x="202" y="438"/>
                    <a:pt x="174" y="438"/>
                    <a:pt x="146" y="410"/>
                  </a:cubicBezTo>
                  <a:lnTo>
                    <a:pt x="119" y="410"/>
                  </a:lnTo>
                  <a:lnTo>
                    <a:pt x="119" y="375"/>
                  </a:lnTo>
                  <a:cubicBezTo>
                    <a:pt x="119" y="375"/>
                    <a:pt x="146" y="375"/>
                    <a:pt x="146" y="347"/>
                  </a:cubicBezTo>
                  <a:cubicBezTo>
                    <a:pt x="202" y="320"/>
                    <a:pt x="292" y="292"/>
                    <a:pt x="410" y="264"/>
                  </a:cubicBezTo>
                  <a:cubicBezTo>
                    <a:pt x="785" y="174"/>
                    <a:pt x="1417" y="118"/>
                    <a:pt x="2146" y="118"/>
                  </a:cubicBezTo>
                  <a:close/>
                  <a:moveTo>
                    <a:pt x="2146" y="0"/>
                  </a:moveTo>
                  <a:cubicBezTo>
                    <a:pt x="1563" y="0"/>
                    <a:pt x="1042" y="28"/>
                    <a:pt x="667" y="90"/>
                  </a:cubicBezTo>
                  <a:cubicBezTo>
                    <a:pt x="466" y="118"/>
                    <a:pt x="320" y="174"/>
                    <a:pt x="202" y="202"/>
                  </a:cubicBezTo>
                  <a:cubicBezTo>
                    <a:pt x="146" y="236"/>
                    <a:pt x="119" y="264"/>
                    <a:pt x="63" y="292"/>
                  </a:cubicBezTo>
                  <a:lnTo>
                    <a:pt x="28" y="320"/>
                  </a:lnTo>
                  <a:cubicBezTo>
                    <a:pt x="28" y="347"/>
                    <a:pt x="1" y="375"/>
                    <a:pt x="1" y="375"/>
                  </a:cubicBezTo>
                  <a:cubicBezTo>
                    <a:pt x="1" y="410"/>
                    <a:pt x="28" y="438"/>
                    <a:pt x="28" y="465"/>
                  </a:cubicBezTo>
                  <a:cubicBezTo>
                    <a:pt x="63" y="493"/>
                    <a:pt x="91" y="521"/>
                    <a:pt x="119" y="549"/>
                  </a:cubicBezTo>
                  <a:cubicBezTo>
                    <a:pt x="202" y="584"/>
                    <a:pt x="292" y="611"/>
                    <a:pt x="438" y="639"/>
                  </a:cubicBezTo>
                  <a:cubicBezTo>
                    <a:pt x="813" y="722"/>
                    <a:pt x="1452" y="785"/>
                    <a:pt x="2146" y="785"/>
                  </a:cubicBezTo>
                  <a:cubicBezTo>
                    <a:pt x="2751" y="785"/>
                    <a:pt x="3271" y="757"/>
                    <a:pt x="3646" y="695"/>
                  </a:cubicBezTo>
                  <a:cubicBezTo>
                    <a:pt x="3848" y="667"/>
                    <a:pt x="3994" y="611"/>
                    <a:pt x="4112" y="584"/>
                  </a:cubicBezTo>
                  <a:cubicBezTo>
                    <a:pt x="4167" y="549"/>
                    <a:pt x="4195" y="521"/>
                    <a:pt x="4257" y="493"/>
                  </a:cubicBezTo>
                  <a:lnTo>
                    <a:pt x="4285" y="465"/>
                  </a:lnTo>
                  <a:cubicBezTo>
                    <a:pt x="4285" y="438"/>
                    <a:pt x="4313" y="410"/>
                    <a:pt x="4313" y="375"/>
                  </a:cubicBezTo>
                  <a:cubicBezTo>
                    <a:pt x="4313" y="375"/>
                    <a:pt x="4285" y="347"/>
                    <a:pt x="4285" y="320"/>
                  </a:cubicBezTo>
                  <a:cubicBezTo>
                    <a:pt x="4257" y="292"/>
                    <a:pt x="4230" y="264"/>
                    <a:pt x="4195" y="236"/>
                  </a:cubicBezTo>
                  <a:cubicBezTo>
                    <a:pt x="4112" y="202"/>
                    <a:pt x="4021" y="174"/>
                    <a:pt x="3882" y="146"/>
                  </a:cubicBezTo>
                  <a:cubicBezTo>
                    <a:pt x="3500" y="63"/>
                    <a:pt x="2869" y="0"/>
                    <a:pt x="2146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457020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45688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45752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457385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458112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4579575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458617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45847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459190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45905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45969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459555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460282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4601275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460787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46064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461360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0" y="0"/>
                  </a:moveTo>
                  <a:lnTo>
                    <a:pt x="0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46122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46186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461725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462452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4622975" y="1931650"/>
              <a:ext cx="5225" cy="26775"/>
            </a:xfrm>
            <a:custGeom>
              <a:avLst/>
              <a:gdLst/>
              <a:ahLst/>
              <a:cxnLst/>
              <a:rect l="l" t="t" r="r" b="b"/>
              <a:pathLst>
                <a:path w="209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9" y="1070"/>
                  </a:lnTo>
                  <a:lnTo>
                    <a:pt x="209" y="1015"/>
                  </a:lnTo>
                  <a:lnTo>
                    <a:pt x="209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462957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46281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463460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46332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46403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463895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1" y="1070"/>
                  </a:lnTo>
                  <a:lnTo>
                    <a:pt x="201" y="101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4645525" y="1933050"/>
              <a:ext cx="2125" cy="23975"/>
            </a:xfrm>
            <a:custGeom>
              <a:avLst/>
              <a:gdLst/>
              <a:ahLst/>
              <a:cxnLst/>
              <a:rect l="l" t="t" r="r" b="b"/>
              <a:pathLst>
                <a:path w="85" h="959" extrusionOk="0">
                  <a:moveTo>
                    <a:pt x="1" y="0"/>
                  </a:moveTo>
                  <a:lnTo>
                    <a:pt x="1" y="959"/>
                  </a:lnTo>
                  <a:lnTo>
                    <a:pt x="84" y="959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46439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4651275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46498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4656300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4654900" y="1931650"/>
              <a:ext cx="5075" cy="26775"/>
            </a:xfrm>
            <a:custGeom>
              <a:avLst/>
              <a:gdLst/>
              <a:ahLst/>
              <a:cxnLst/>
              <a:rect l="l" t="t" r="r" b="b"/>
              <a:pathLst>
                <a:path w="203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4662025" y="1933050"/>
              <a:ext cx="2275" cy="23975"/>
            </a:xfrm>
            <a:custGeom>
              <a:avLst/>
              <a:gdLst/>
              <a:ahLst/>
              <a:cxnLst/>
              <a:rect l="l" t="t" r="r" b="b"/>
              <a:pathLst>
                <a:path w="91" h="959" extrusionOk="0">
                  <a:moveTo>
                    <a:pt x="1" y="0"/>
                  </a:moveTo>
                  <a:lnTo>
                    <a:pt x="1" y="959"/>
                  </a:lnTo>
                  <a:lnTo>
                    <a:pt x="91" y="959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4660650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0" y="1"/>
                  </a:moveTo>
                  <a:lnTo>
                    <a:pt x="0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4667250" y="1933050"/>
              <a:ext cx="2100" cy="23975"/>
            </a:xfrm>
            <a:custGeom>
              <a:avLst/>
              <a:gdLst/>
              <a:ahLst/>
              <a:cxnLst/>
              <a:rect l="l" t="t" r="r" b="b"/>
              <a:pathLst>
                <a:path w="84" h="959" extrusionOk="0">
                  <a:moveTo>
                    <a:pt x="0" y="0"/>
                  </a:moveTo>
                  <a:lnTo>
                    <a:pt x="0" y="959"/>
                  </a:lnTo>
                  <a:lnTo>
                    <a:pt x="83" y="959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4665675" y="1931650"/>
              <a:ext cx="5050" cy="26775"/>
            </a:xfrm>
            <a:custGeom>
              <a:avLst/>
              <a:gdLst/>
              <a:ahLst/>
              <a:cxnLst/>
              <a:rect l="l" t="t" r="r" b="b"/>
              <a:pathLst>
                <a:path w="202" h="1071" extrusionOk="0">
                  <a:moveTo>
                    <a:pt x="1" y="1"/>
                  </a:moveTo>
                  <a:lnTo>
                    <a:pt x="1" y="1070"/>
                  </a:lnTo>
                  <a:lnTo>
                    <a:pt x="202" y="1070"/>
                  </a:lnTo>
                  <a:lnTo>
                    <a:pt x="202" y="101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4581825" y="1928700"/>
              <a:ext cx="75900" cy="10975"/>
            </a:xfrm>
            <a:custGeom>
              <a:avLst/>
              <a:gdLst/>
              <a:ahLst/>
              <a:cxnLst/>
              <a:rect l="l" t="t" r="r" b="b"/>
              <a:pathLst>
                <a:path w="3036" h="439" extrusionOk="0">
                  <a:moveTo>
                    <a:pt x="1507" y="1"/>
                  </a:moveTo>
                  <a:cubicBezTo>
                    <a:pt x="667" y="1"/>
                    <a:pt x="1" y="91"/>
                    <a:pt x="1" y="202"/>
                  </a:cubicBezTo>
                  <a:cubicBezTo>
                    <a:pt x="1" y="348"/>
                    <a:pt x="667" y="438"/>
                    <a:pt x="1507" y="438"/>
                  </a:cubicBezTo>
                  <a:cubicBezTo>
                    <a:pt x="2375" y="438"/>
                    <a:pt x="3035" y="348"/>
                    <a:pt x="3035" y="202"/>
                  </a:cubicBezTo>
                  <a:cubicBezTo>
                    <a:pt x="3035" y="91"/>
                    <a:pt x="2375" y="1"/>
                    <a:pt x="1507" y="1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34"/>
          <p:cNvGrpSpPr/>
          <p:nvPr/>
        </p:nvGrpSpPr>
        <p:grpSpPr>
          <a:xfrm>
            <a:off x="7587493" y="2131138"/>
            <a:ext cx="1009096" cy="1008478"/>
            <a:chOff x="1611825" y="1896250"/>
            <a:chExt cx="54200" cy="54175"/>
          </a:xfrm>
        </p:grpSpPr>
        <p:sp>
          <p:nvSpPr>
            <p:cNvPr id="1532" name="Google Shape;1532;p34"/>
            <p:cNvSpPr/>
            <p:nvPr/>
          </p:nvSpPr>
          <p:spPr>
            <a:xfrm>
              <a:off x="1613225" y="1897625"/>
              <a:ext cx="51400" cy="51425"/>
            </a:xfrm>
            <a:custGeom>
              <a:avLst/>
              <a:gdLst/>
              <a:ahLst/>
              <a:cxnLst/>
              <a:rect l="l" t="t" r="r" b="b"/>
              <a:pathLst>
                <a:path w="2056" h="2057" extrusionOk="0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1611825" y="189625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1618950" y="1903350"/>
              <a:ext cx="39775" cy="39975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1620500" y="1904925"/>
              <a:ext cx="36850" cy="36825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1633000" y="1910475"/>
              <a:ext cx="13750" cy="22950"/>
            </a:xfrm>
            <a:custGeom>
              <a:avLst/>
              <a:gdLst/>
              <a:ahLst/>
              <a:cxnLst/>
              <a:rect l="l" t="t" r="r" b="b"/>
              <a:pathLst>
                <a:path w="550" h="918" extrusionOk="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7" name="Google Shape;1537;p34"/>
          <p:cNvGrpSpPr/>
          <p:nvPr/>
        </p:nvGrpSpPr>
        <p:grpSpPr>
          <a:xfrm>
            <a:off x="1297244" y="1445823"/>
            <a:ext cx="590189" cy="589635"/>
            <a:chOff x="1611825" y="1896250"/>
            <a:chExt cx="54200" cy="54175"/>
          </a:xfrm>
        </p:grpSpPr>
        <p:sp>
          <p:nvSpPr>
            <p:cNvPr id="1538" name="Google Shape;1538;p34"/>
            <p:cNvSpPr/>
            <p:nvPr/>
          </p:nvSpPr>
          <p:spPr>
            <a:xfrm>
              <a:off x="1613225" y="1897625"/>
              <a:ext cx="51400" cy="51425"/>
            </a:xfrm>
            <a:custGeom>
              <a:avLst/>
              <a:gdLst/>
              <a:ahLst/>
              <a:cxnLst/>
              <a:rect l="l" t="t" r="r" b="b"/>
              <a:pathLst>
                <a:path w="2056" h="2057" extrusionOk="0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1611825" y="189625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1618950" y="1903350"/>
              <a:ext cx="39775" cy="39975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1620500" y="1904925"/>
              <a:ext cx="36850" cy="36825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1633000" y="1910475"/>
              <a:ext cx="13750" cy="22950"/>
            </a:xfrm>
            <a:custGeom>
              <a:avLst/>
              <a:gdLst/>
              <a:ahLst/>
              <a:cxnLst/>
              <a:rect l="l" t="t" r="r" b="b"/>
              <a:pathLst>
                <a:path w="550" h="918" extrusionOk="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3" name="Google Shape;1543;p34"/>
          <p:cNvGrpSpPr/>
          <p:nvPr/>
        </p:nvGrpSpPr>
        <p:grpSpPr>
          <a:xfrm>
            <a:off x="683998" y="3029311"/>
            <a:ext cx="473442" cy="472953"/>
            <a:chOff x="1611825" y="1896250"/>
            <a:chExt cx="54200" cy="54175"/>
          </a:xfrm>
        </p:grpSpPr>
        <p:sp>
          <p:nvSpPr>
            <p:cNvPr id="1544" name="Google Shape;1544;p34"/>
            <p:cNvSpPr/>
            <p:nvPr/>
          </p:nvSpPr>
          <p:spPr>
            <a:xfrm>
              <a:off x="1613225" y="1897625"/>
              <a:ext cx="51400" cy="51425"/>
            </a:xfrm>
            <a:custGeom>
              <a:avLst/>
              <a:gdLst/>
              <a:ahLst/>
              <a:cxnLst/>
              <a:rect l="l" t="t" r="r" b="b"/>
              <a:pathLst>
                <a:path w="2056" h="2057" extrusionOk="0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1611825" y="189625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1618950" y="1903350"/>
              <a:ext cx="39775" cy="39975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1620500" y="1904925"/>
              <a:ext cx="36850" cy="36825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1633000" y="1910475"/>
              <a:ext cx="13750" cy="22950"/>
            </a:xfrm>
            <a:custGeom>
              <a:avLst/>
              <a:gdLst/>
              <a:ahLst/>
              <a:cxnLst/>
              <a:rect l="l" t="t" r="r" b="b"/>
              <a:pathLst>
                <a:path w="550" h="918" extrusionOk="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9" name="Google Shape;1549;p34"/>
          <p:cNvGrpSpPr/>
          <p:nvPr/>
        </p:nvGrpSpPr>
        <p:grpSpPr>
          <a:xfrm>
            <a:off x="7766834" y="1093676"/>
            <a:ext cx="412321" cy="412472"/>
            <a:chOff x="1611825" y="1896250"/>
            <a:chExt cx="54200" cy="54175"/>
          </a:xfrm>
        </p:grpSpPr>
        <p:sp>
          <p:nvSpPr>
            <p:cNvPr id="1550" name="Google Shape;1550;p34"/>
            <p:cNvSpPr/>
            <p:nvPr/>
          </p:nvSpPr>
          <p:spPr>
            <a:xfrm>
              <a:off x="1613225" y="1897625"/>
              <a:ext cx="51400" cy="51425"/>
            </a:xfrm>
            <a:custGeom>
              <a:avLst/>
              <a:gdLst/>
              <a:ahLst/>
              <a:cxnLst/>
              <a:rect l="l" t="t" r="r" b="b"/>
              <a:pathLst>
                <a:path w="2056" h="2057" extrusionOk="0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1611825" y="189625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1618950" y="1903350"/>
              <a:ext cx="39775" cy="39975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1620500" y="1904925"/>
              <a:ext cx="36850" cy="36825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1633000" y="1910475"/>
              <a:ext cx="13750" cy="22950"/>
            </a:xfrm>
            <a:custGeom>
              <a:avLst/>
              <a:gdLst/>
              <a:ahLst/>
              <a:cxnLst/>
              <a:rect l="l" t="t" r="r" b="b"/>
              <a:pathLst>
                <a:path w="550" h="918" extrusionOk="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55" name="Google Shape;1555;p34"/>
          <p:cNvGrpSpPr/>
          <p:nvPr/>
        </p:nvGrpSpPr>
        <p:grpSpPr>
          <a:xfrm>
            <a:off x="3088909" y="263651"/>
            <a:ext cx="412321" cy="412472"/>
            <a:chOff x="1611825" y="1896250"/>
            <a:chExt cx="54200" cy="54175"/>
          </a:xfrm>
        </p:grpSpPr>
        <p:sp>
          <p:nvSpPr>
            <p:cNvPr id="1556" name="Google Shape;1556;p34"/>
            <p:cNvSpPr/>
            <p:nvPr/>
          </p:nvSpPr>
          <p:spPr>
            <a:xfrm>
              <a:off x="1613225" y="1897625"/>
              <a:ext cx="51400" cy="51425"/>
            </a:xfrm>
            <a:custGeom>
              <a:avLst/>
              <a:gdLst/>
              <a:ahLst/>
              <a:cxnLst/>
              <a:rect l="l" t="t" r="r" b="b"/>
              <a:pathLst>
                <a:path w="2056" h="2057" extrusionOk="0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1611825" y="189625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1618950" y="1903350"/>
              <a:ext cx="39775" cy="39975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1620500" y="1904925"/>
              <a:ext cx="36850" cy="36825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1633000" y="1910475"/>
              <a:ext cx="13750" cy="22950"/>
            </a:xfrm>
            <a:custGeom>
              <a:avLst/>
              <a:gdLst/>
              <a:ahLst/>
              <a:cxnLst/>
              <a:rect l="l" t="t" r="r" b="b"/>
              <a:pathLst>
                <a:path w="550" h="918" extrusionOk="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61" name="Google Shape;1561;p34"/>
          <p:cNvSpPr txBox="1">
            <a:spLocks noGrp="1"/>
          </p:cNvSpPr>
          <p:nvPr>
            <p:ph type="ctrTitle"/>
          </p:nvPr>
        </p:nvSpPr>
        <p:spPr>
          <a:xfrm>
            <a:off x="1140750" y="682213"/>
            <a:ext cx="7064100" cy="108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/>
              <a:t>DSA3101 Assignment 1</a:t>
            </a:r>
            <a:endParaRPr sz="30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/>
              <a:t>Group 2</a:t>
            </a:r>
            <a:endParaRPr sz="2600" b="1"/>
          </a:p>
        </p:txBody>
      </p:sp>
      <p:sp>
        <p:nvSpPr>
          <p:cNvPr id="1562" name="Google Shape;1562;p34"/>
          <p:cNvSpPr txBox="1">
            <a:spLocks noGrp="1"/>
          </p:cNvSpPr>
          <p:nvPr>
            <p:ph type="subTitle" idx="1"/>
          </p:nvPr>
        </p:nvSpPr>
        <p:spPr>
          <a:xfrm>
            <a:off x="1184425" y="1868875"/>
            <a:ext cx="7064100" cy="4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Ahmad As-Shodiqqul Amin (A0201627N)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Dione Lim Yee Sze (A0206307N)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Kellie Chin Shu Wen (A0205467A )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Keith Tay Xiang Rui (A0204695Y)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Lua Jun An (A0206136N)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Ni Hui Ling (A0204943H ) 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Timothy Wong Hoey Pheen (A0196615W)</a:t>
            </a:r>
            <a:endParaRPr sz="140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Tu Zhehao (A0200130M )</a:t>
            </a:r>
            <a:br>
              <a:rPr lang="en" sz="1400"/>
            </a:br>
            <a:endParaRPr sz="1400"/>
          </a:p>
        </p:txBody>
      </p:sp>
      <p:cxnSp>
        <p:nvCxnSpPr>
          <p:cNvPr id="1563" name="Google Shape;1563;p34"/>
          <p:cNvCxnSpPr/>
          <p:nvPr/>
        </p:nvCxnSpPr>
        <p:spPr>
          <a:xfrm>
            <a:off x="2834100" y="1808800"/>
            <a:ext cx="3525000" cy="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" name="Google Shape;1689;p43"/>
          <p:cNvSpPr txBox="1">
            <a:spLocks noGrp="1"/>
          </p:cNvSpPr>
          <p:nvPr>
            <p:ph type="title"/>
          </p:nvPr>
        </p:nvSpPr>
        <p:spPr>
          <a:xfrm>
            <a:off x="2216250" y="4733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0" name="Google Shape;1690;p43"/>
          <p:cNvSpPr txBox="1">
            <a:spLocks noGrp="1"/>
          </p:cNvSpPr>
          <p:nvPr>
            <p:ph type="body" idx="1"/>
          </p:nvPr>
        </p:nvSpPr>
        <p:spPr>
          <a:xfrm>
            <a:off x="713250" y="1152600"/>
            <a:ext cx="7717500" cy="71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200" b="1">
                <a:latin typeface="Raleway"/>
                <a:ea typeface="Raleway"/>
                <a:cs typeface="Raleway"/>
                <a:sym typeface="Raleway"/>
              </a:rPr>
              <a:t>Reject</a:t>
            </a: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 individuals at </a:t>
            </a:r>
            <a:r>
              <a:rPr lang="en" sz="2000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high risk</a:t>
            </a: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 of defaulting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Font typeface="Raleway"/>
              <a:buChar char="●"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Ensure individuals </a:t>
            </a:r>
            <a:r>
              <a:rPr lang="en" sz="2000" b="1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capable of repaying</a:t>
            </a: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2200" b="1">
                <a:latin typeface="Raleway"/>
                <a:ea typeface="Raleway"/>
                <a:cs typeface="Raleway"/>
                <a:sym typeface="Raleway"/>
              </a:rPr>
              <a:t>are not rejected</a:t>
            </a:r>
            <a:r>
              <a:rPr lang="en" sz="2100">
                <a:latin typeface="Raleway"/>
                <a:ea typeface="Raleway"/>
                <a:cs typeface="Raleway"/>
                <a:sym typeface="Raleway"/>
              </a:rPr>
              <a:t> </a:t>
            </a:r>
            <a:endParaRPr sz="21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91" name="Google Shape;1691;p43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692" name="Google Shape;169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650" y="1943250"/>
            <a:ext cx="1774650" cy="2806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p44"/>
          <p:cNvSpPr txBox="1"/>
          <p:nvPr/>
        </p:nvSpPr>
        <p:spPr>
          <a:xfrm>
            <a:off x="361575" y="479100"/>
            <a:ext cx="568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latin typeface="Raleway"/>
                <a:ea typeface="Raleway"/>
                <a:cs typeface="Raleway"/>
                <a:sym typeface="Raleway"/>
              </a:rPr>
              <a:t>Deep Data Dredge</a:t>
            </a:r>
            <a:endParaRPr sz="3000" b="1"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698" name="Google Shape;1698;p44"/>
          <p:cNvGraphicFramePr/>
          <p:nvPr/>
        </p:nvGraphicFramePr>
        <p:xfrm>
          <a:off x="850075" y="129600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{FD1FAF3E-88F8-4BAE-B604-05288CCA5222}</a:tableStyleId>
              </a:tblPr>
              <a:tblGrid>
                <a:gridCol w="350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4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99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Problems</a:t>
                      </a:r>
                      <a:endParaRPr sz="1800" b="1">
                        <a:solidFill>
                          <a:srgbClr val="9900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A11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>
                          <a:solidFill>
                            <a:srgbClr val="38761D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Solutions</a:t>
                      </a:r>
                      <a:endParaRPr sz="1800" b="1">
                        <a:solidFill>
                          <a:srgbClr val="38761D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3A11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Irrelevant Columns 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Removal based on intuitive relevance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Columns using Normalized Values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Deletion due to lack of information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Columns with High Collinearity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Elimination depending on metrics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8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Columns with Missing Values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Erase referencing to threshold of 25%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8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Padding remaining empty entries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rgbClr val="434343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Sampling from existing data points</a:t>
                      </a:r>
                      <a:endParaRPr b="1">
                        <a:solidFill>
                          <a:srgbClr val="434343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699" name="Google Shape;1699;p44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700" name="Google Shape;1700;p44"/>
          <p:cNvSpPr/>
          <p:nvPr/>
        </p:nvSpPr>
        <p:spPr>
          <a:xfrm>
            <a:off x="251275" y="1824775"/>
            <a:ext cx="501300" cy="31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1" name="Google Shape;1701;p44"/>
          <p:cNvSpPr/>
          <p:nvPr/>
        </p:nvSpPr>
        <p:spPr>
          <a:xfrm>
            <a:off x="251275" y="2324350"/>
            <a:ext cx="501300" cy="31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2" name="Google Shape;1702;p44"/>
          <p:cNvSpPr/>
          <p:nvPr/>
        </p:nvSpPr>
        <p:spPr>
          <a:xfrm>
            <a:off x="251275" y="2823925"/>
            <a:ext cx="501300" cy="31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3" name="Google Shape;1703;p44"/>
          <p:cNvSpPr/>
          <p:nvPr/>
        </p:nvSpPr>
        <p:spPr>
          <a:xfrm>
            <a:off x="251275" y="3304700"/>
            <a:ext cx="501300" cy="31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44"/>
          <p:cNvSpPr/>
          <p:nvPr/>
        </p:nvSpPr>
        <p:spPr>
          <a:xfrm>
            <a:off x="251275" y="3785450"/>
            <a:ext cx="501300" cy="310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9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9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45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0" name="Google Shape;1710;p45"/>
          <p:cNvSpPr txBox="1">
            <a:spLocks noGrp="1"/>
          </p:cNvSpPr>
          <p:nvPr>
            <p:ph type="title"/>
          </p:nvPr>
        </p:nvSpPr>
        <p:spPr>
          <a:xfrm>
            <a:off x="2151025" y="1578000"/>
            <a:ext cx="4711500" cy="15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Diving into Our Data</a:t>
            </a:r>
            <a:endParaRPr sz="5000" b="1" i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1" name="Google Shape;1711;p45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6" name="Google Shape;1716;p46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17" name="Google Shape;1717;p46"/>
          <p:cNvSpPr txBox="1"/>
          <p:nvPr/>
        </p:nvSpPr>
        <p:spPr>
          <a:xfrm>
            <a:off x="2374050" y="1565175"/>
            <a:ext cx="47040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>
                <a:solidFill>
                  <a:srgbClr val="434343"/>
                </a:solidFill>
                <a:latin typeface="Raleway"/>
                <a:ea typeface="Raleway"/>
                <a:cs typeface="Raleway"/>
                <a:sym typeface="Raleway"/>
              </a:rPr>
              <a:t>7 Key Insights</a:t>
            </a:r>
            <a:endParaRPr sz="5000" b="1">
              <a:solidFill>
                <a:srgbClr val="43434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18" name="Google Shape;171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225" y="2571751"/>
            <a:ext cx="1853550" cy="19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5625" y="2519476"/>
            <a:ext cx="2291200" cy="22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0" name="Google Shape;1720;p46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7"/>
          <p:cNvSpPr/>
          <p:nvPr/>
        </p:nvSpPr>
        <p:spPr>
          <a:xfrm>
            <a:off x="245525" y="2611000"/>
            <a:ext cx="2937300" cy="14976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726" name="Google Shape;1726;p47"/>
          <p:cNvSpPr txBox="1"/>
          <p:nvPr/>
        </p:nvSpPr>
        <p:spPr>
          <a:xfrm>
            <a:off x="3526825" y="3810250"/>
            <a:ext cx="2201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Revolving loans default rate is less than cash loans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7" name="Google Shape;1727;p47"/>
          <p:cNvSpPr txBox="1"/>
          <p:nvPr/>
        </p:nvSpPr>
        <p:spPr>
          <a:xfrm>
            <a:off x="2256475" y="1477888"/>
            <a:ext cx="21531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 amount no significant effect on default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8" name="Google Shape;1728;p47"/>
          <p:cNvSpPr txBox="1"/>
          <p:nvPr/>
        </p:nvSpPr>
        <p:spPr>
          <a:xfrm>
            <a:off x="465775" y="522050"/>
            <a:ext cx="17907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children, more difficulty repaying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29" name="Google Shape;1729;p47"/>
          <p:cNvSpPr txBox="1"/>
          <p:nvPr/>
        </p:nvSpPr>
        <p:spPr>
          <a:xfrm>
            <a:off x="4514650" y="522050"/>
            <a:ext cx="2047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More likely for males to default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0" name="Google Shape;1730;p47"/>
          <p:cNvSpPr txBox="1"/>
          <p:nvPr/>
        </p:nvSpPr>
        <p:spPr>
          <a:xfrm>
            <a:off x="5597700" y="1537838"/>
            <a:ext cx="2505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Widows lowest likelihood of default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1" name="Google Shape;1731;p47"/>
          <p:cNvSpPr txBox="1"/>
          <p:nvPr/>
        </p:nvSpPr>
        <p:spPr>
          <a:xfrm>
            <a:off x="808025" y="3080200"/>
            <a:ext cx="2374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Default rates decreases with age</a:t>
            </a:r>
            <a:endParaRPr sz="18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32" name="Google Shape;1732;p47"/>
          <p:cNvSpPr/>
          <p:nvPr/>
        </p:nvSpPr>
        <p:spPr>
          <a:xfrm>
            <a:off x="5559450" y="2611000"/>
            <a:ext cx="3462300" cy="1716000"/>
          </a:xfrm>
          <a:prstGeom prst="ellipse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733" name="Google Shape;1733;p47"/>
          <p:cNvSpPr txBox="1"/>
          <p:nvPr/>
        </p:nvSpPr>
        <p:spPr>
          <a:xfrm>
            <a:off x="6240425" y="3041950"/>
            <a:ext cx="2580000" cy="12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Highest proportion of defaulters took up loans of </a:t>
            </a:r>
            <a:r>
              <a:rPr lang="en"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300k - 600k</a:t>
            </a:r>
            <a:r>
              <a:rPr lang="en" sz="1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5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4" name="Google Shape;1734;p47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14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35" name="Google Shape;1735;p47"/>
          <p:cNvSpPr/>
          <p:nvPr/>
        </p:nvSpPr>
        <p:spPr>
          <a:xfrm>
            <a:off x="112225" y="401650"/>
            <a:ext cx="391800" cy="316200"/>
          </a:xfrm>
          <a:prstGeom prst="flowChartConnector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6" name="Google Shape;1736;p47"/>
          <p:cNvSpPr/>
          <p:nvPr/>
        </p:nvSpPr>
        <p:spPr>
          <a:xfrm>
            <a:off x="4180200" y="401650"/>
            <a:ext cx="391800" cy="316200"/>
          </a:xfrm>
          <a:prstGeom prst="flowChartConnector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7" name="Google Shape;1737;p47"/>
          <p:cNvSpPr/>
          <p:nvPr/>
        </p:nvSpPr>
        <p:spPr>
          <a:xfrm>
            <a:off x="1910375" y="1401425"/>
            <a:ext cx="391800" cy="316200"/>
          </a:xfrm>
          <a:prstGeom prst="flowChartConnector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8" name="Google Shape;1738;p47"/>
          <p:cNvSpPr/>
          <p:nvPr/>
        </p:nvSpPr>
        <p:spPr>
          <a:xfrm>
            <a:off x="5251275" y="1401425"/>
            <a:ext cx="391800" cy="316200"/>
          </a:xfrm>
          <a:prstGeom prst="flowChartConnector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9" name="Google Shape;1739;p47"/>
          <p:cNvSpPr/>
          <p:nvPr/>
        </p:nvSpPr>
        <p:spPr>
          <a:xfrm>
            <a:off x="504025" y="2985675"/>
            <a:ext cx="391800" cy="316200"/>
          </a:xfrm>
          <a:prstGeom prst="flowChartConnector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5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0" name="Google Shape;1740;p47"/>
          <p:cNvSpPr/>
          <p:nvPr/>
        </p:nvSpPr>
        <p:spPr>
          <a:xfrm>
            <a:off x="3182825" y="3719350"/>
            <a:ext cx="391800" cy="316200"/>
          </a:xfrm>
          <a:prstGeom prst="flowChartConnector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6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1" name="Google Shape;1741;p47"/>
          <p:cNvSpPr/>
          <p:nvPr/>
        </p:nvSpPr>
        <p:spPr>
          <a:xfrm>
            <a:off x="5911350" y="2985675"/>
            <a:ext cx="391800" cy="316200"/>
          </a:xfrm>
          <a:prstGeom prst="flowChartConnector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7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42" name="Google Shape;174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651" y="2276750"/>
            <a:ext cx="1130863" cy="13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743" name="Google Shape;1743;p47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8" name="Google Shape;1748;p48"/>
          <p:cNvSpPr txBox="1">
            <a:spLocks noGrp="1"/>
          </p:cNvSpPr>
          <p:nvPr>
            <p:ph type="title"/>
          </p:nvPr>
        </p:nvSpPr>
        <p:spPr>
          <a:xfrm>
            <a:off x="2318175" y="367747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latin typeface="Raleway"/>
                <a:ea typeface="Raleway"/>
                <a:cs typeface="Raleway"/>
                <a:sym typeface="Raleway"/>
              </a:rPr>
              <a:t>Credit Scoring</a:t>
            </a:r>
            <a:endParaRPr sz="2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49" name="Google Shape;1749;p48"/>
          <p:cNvSpPr txBox="1"/>
          <p:nvPr/>
        </p:nvSpPr>
        <p:spPr>
          <a:xfrm>
            <a:off x="92850" y="259775"/>
            <a:ext cx="360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>
                <a:latin typeface="Raleway"/>
                <a:ea typeface="Raleway"/>
                <a:cs typeface="Raleway"/>
                <a:sym typeface="Raleway"/>
              </a:rPr>
              <a:t>What Is A Credit Score?</a:t>
            </a:r>
            <a:endParaRPr sz="22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50" name="Google Shape;175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2175" y="1339175"/>
            <a:ext cx="5383501" cy="22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1" name="Google Shape;1751;p48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49"/>
          <p:cNvSpPr/>
          <p:nvPr/>
        </p:nvSpPr>
        <p:spPr>
          <a:xfrm>
            <a:off x="387725" y="3154475"/>
            <a:ext cx="1969800" cy="14061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7" name="Google Shape;1757;p49"/>
          <p:cNvSpPr txBox="1"/>
          <p:nvPr/>
        </p:nvSpPr>
        <p:spPr>
          <a:xfrm>
            <a:off x="641325" y="3626675"/>
            <a:ext cx="132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Attributes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8" name="Google Shape;1758;p49"/>
          <p:cNvSpPr txBox="1"/>
          <p:nvPr/>
        </p:nvSpPr>
        <p:spPr>
          <a:xfrm>
            <a:off x="650600" y="1956150"/>
            <a:ext cx="1889400" cy="615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Information Value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&gt; 0.02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59" name="Google Shape;1759;p49"/>
          <p:cNvSpPr/>
          <p:nvPr/>
        </p:nvSpPr>
        <p:spPr>
          <a:xfrm>
            <a:off x="3546900" y="1027725"/>
            <a:ext cx="1969800" cy="14061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0" name="Google Shape;1760;p49"/>
          <p:cNvSpPr txBox="1"/>
          <p:nvPr/>
        </p:nvSpPr>
        <p:spPr>
          <a:xfrm>
            <a:off x="3666150" y="1392225"/>
            <a:ext cx="170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Useful Attributes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1" name="Google Shape;1761;p49"/>
          <p:cNvSpPr txBox="1"/>
          <p:nvPr/>
        </p:nvSpPr>
        <p:spPr>
          <a:xfrm>
            <a:off x="92850" y="259775"/>
            <a:ext cx="520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How Do We Calculate A Credit Score?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62" name="Google Shape;1762;p49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1763" name="Google Shape;17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291573">
            <a:off x="2185015" y="2210419"/>
            <a:ext cx="1676175" cy="10057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p50"/>
          <p:cNvSpPr/>
          <p:nvPr/>
        </p:nvSpPr>
        <p:spPr>
          <a:xfrm>
            <a:off x="387725" y="3154475"/>
            <a:ext cx="1969800" cy="1406100"/>
          </a:xfrm>
          <a:prstGeom prst="ellipse">
            <a:avLst/>
          </a:prstGeom>
          <a:solidFill>
            <a:srgbClr val="EA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9" name="Google Shape;1769;p50"/>
          <p:cNvSpPr txBox="1"/>
          <p:nvPr/>
        </p:nvSpPr>
        <p:spPr>
          <a:xfrm>
            <a:off x="641325" y="3626675"/>
            <a:ext cx="132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Attributes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770" name="Google Shape;1770;p50"/>
          <p:cNvGrpSpPr/>
          <p:nvPr/>
        </p:nvGrpSpPr>
        <p:grpSpPr>
          <a:xfrm>
            <a:off x="6509175" y="697013"/>
            <a:ext cx="1707600" cy="2067530"/>
            <a:chOff x="6438500" y="649200"/>
            <a:chExt cx="1707600" cy="2067530"/>
          </a:xfrm>
        </p:grpSpPr>
        <p:pic>
          <p:nvPicPr>
            <p:cNvPr id="1771" name="Google Shape;1771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438500" y="649200"/>
              <a:ext cx="1707600" cy="20675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2" name="Google Shape;1772;p50"/>
            <p:cNvSpPr txBox="1"/>
            <p:nvPr/>
          </p:nvSpPr>
          <p:spPr>
            <a:xfrm>
              <a:off x="6567425" y="1638288"/>
              <a:ext cx="11247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Raleway"/>
                  <a:ea typeface="Raleway"/>
                  <a:cs typeface="Raleway"/>
                  <a:sym typeface="Raleway"/>
                </a:rPr>
                <a:t>Weight of Evidence</a:t>
              </a:r>
              <a:endParaRPr b="1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sp>
        <p:nvSpPr>
          <p:cNvPr id="1773" name="Google Shape;1773;p50"/>
          <p:cNvSpPr/>
          <p:nvPr/>
        </p:nvSpPr>
        <p:spPr>
          <a:xfrm>
            <a:off x="3546900" y="1027725"/>
            <a:ext cx="1969800" cy="1406100"/>
          </a:xfrm>
          <a:prstGeom prst="ellipse">
            <a:avLst/>
          </a:prstGeom>
          <a:solidFill>
            <a:srgbClr val="F6B26B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4" name="Google Shape;1774;p50"/>
          <p:cNvSpPr txBox="1"/>
          <p:nvPr/>
        </p:nvSpPr>
        <p:spPr>
          <a:xfrm>
            <a:off x="3666150" y="1392225"/>
            <a:ext cx="1707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Useful Attributes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75" name="Google Shape;177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447067">
            <a:off x="2250611" y="2503497"/>
            <a:ext cx="1441080" cy="620106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50"/>
          <p:cNvSpPr/>
          <p:nvPr/>
        </p:nvSpPr>
        <p:spPr>
          <a:xfrm>
            <a:off x="6768725" y="3154475"/>
            <a:ext cx="1969800" cy="1406100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50"/>
          <p:cNvSpPr txBox="1"/>
          <p:nvPr/>
        </p:nvSpPr>
        <p:spPr>
          <a:xfrm>
            <a:off x="7091675" y="3518975"/>
            <a:ext cx="1323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Credit Score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8" name="Google Shape;1778;p50"/>
          <p:cNvSpPr txBox="1"/>
          <p:nvPr/>
        </p:nvSpPr>
        <p:spPr>
          <a:xfrm>
            <a:off x="92850" y="259775"/>
            <a:ext cx="5201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Raleway"/>
                <a:ea typeface="Raleway"/>
                <a:cs typeface="Raleway"/>
                <a:sym typeface="Raleway"/>
              </a:rPr>
              <a:t>How Do We Calculate A Credit Score?</a:t>
            </a:r>
            <a:endParaRPr sz="20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79" name="Google Shape;1779;p50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1780" name="Google Shape;178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2310592">
            <a:off x="5284690" y="2310694"/>
            <a:ext cx="1676175" cy="1005713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50"/>
          <p:cNvSpPr txBox="1"/>
          <p:nvPr/>
        </p:nvSpPr>
        <p:spPr>
          <a:xfrm>
            <a:off x="650600" y="1956150"/>
            <a:ext cx="1889400" cy="6156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Information Value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&gt; 0.02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7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Example Of A ScoreCard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87" name="Google Shape;17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200" y="1072925"/>
            <a:ext cx="4215025" cy="350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8" name="Google Shape;1788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1475" y="2279025"/>
            <a:ext cx="1205411" cy="234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789" name="Google Shape;1789;p51"/>
          <p:cNvSpPr/>
          <p:nvPr/>
        </p:nvSpPr>
        <p:spPr>
          <a:xfrm>
            <a:off x="6314075" y="1072925"/>
            <a:ext cx="2859192" cy="2244996"/>
          </a:xfrm>
          <a:prstGeom prst="cloud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0" name="Google Shape;1790;p51"/>
          <p:cNvSpPr txBox="1"/>
          <p:nvPr/>
        </p:nvSpPr>
        <p:spPr>
          <a:xfrm>
            <a:off x="6600275" y="1630938"/>
            <a:ext cx="21963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Name: Bob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Age: </a:t>
            </a:r>
            <a:r>
              <a:rPr lang="en" b="1">
                <a:solidFill>
                  <a:srgbClr val="3C78D8"/>
                </a:solidFill>
                <a:latin typeface="Raleway"/>
                <a:ea typeface="Raleway"/>
                <a:cs typeface="Raleway"/>
                <a:sym typeface="Raleway"/>
              </a:rPr>
              <a:t>25</a:t>
            </a:r>
            <a:br>
              <a:rPr lang="en"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latin typeface="Raleway"/>
                <a:ea typeface="Raleway"/>
                <a:cs typeface="Raleway"/>
                <a:sym typeface="Raleway"/>
              </a:rPr>
              <a:t>Debt Ratio: </a:t>
            </a:r>
            <a:r>
              <a:rPr lang="en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0.5</a:t>
            </a:r>
            <a:endParaRPr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Monthly Income: </a:t>
            </a:r>
            <a:r>
              <a:rPr lang="en" b="1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$5,000</a:t>
            </a:r>
            <a:endParaRPr sz="1800" b="1" u="sng">
              <a:solidFill>
                <a:srgbClr val="674EA7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91" name="Google Shape;1791;p51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1792" name="Google Shape;1792;p51"/>
          <p:cNvSpPr/>
          <p:nvPr/>
        </p:nvSpPr>
        <p:spPr>
          <a:xfrm>
            <a:off x="571475" y="1283350"/>
            <a:ext cx="4842600" cy="14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3" name="Google Shape;1793;p51"/>
          <p:cNvSpPr/>
          <p:nvPr/>
        </p:nvSpPr>
        <p:spPr>
          <a:xfrm>
            <a:off x="558875" y="2571738"/>
            <a:ext cx="4842600" cy="14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51"/>
          <p:cNvSpPr/>
          <p:nvPr/>
        </p:nvSpPr>
        <p:spPr>
          <a:xfrm>
            <a:off x="571475" y="3594100"/>
            <a:ext cx="4842600" cy="140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5" name="Google Shape;1795;p51"/>
          <p:cNvSpPr txBox="1"/>
          <p:nvPr/>
        </p:nvSpPr>
        <p:spPr>
          <a:xfrm>
            <a:off x="6606875" y="3594100"/>
            <a:ext cx="1957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 Score:</a:t>
            </a:r>
            <a:endParaRPr sz="1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4A86E8"/>
                </a:solidFill>
                <a:latin typeface="Raleway"/>
                <a:ea typeface="Raleway"/>
                <a:cs typeface="Raleway"/>
                <a:sym typeface="Raleway"/>
              </a:rPr>
              <a:t>49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+ </a:t>
            </a:r>
            <a:r>
              <a:rPr lang="en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55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+ </a:t>
            </a:r>
            <a:r>
              <a:rPr lang="en" b="1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57</a:t>
            </a:r>
            <a:r>
              <a:rPr lang="en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=  </a:t>
            </a:r>
            <a:r>
              <a:rPr lang="en" sz="1800" b="1" u="sng">
                <a:solidFill>
                  <a:srgbClr val="674EA7"/>
                </a:solidFill>
                <a:latin typeface="Raleway"/>
                <a:ea typeface="Raleway"/>
                <a:cs typeface="Raleway"/>
                <a:sym typeface="Raleway"/>
              </a:rPr>
              <a:t>161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7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7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0" name="Google Shape;180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350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1" name="Google Shape;180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838" y="1165275"/>
            <a:ext cx="2409825" cy="189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2" name="Google Shape;1802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34525" y="13350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52"/>
          <p:cNvPicPr preferRelativeResize="0"/>
          <p:nvPr/>
        </p:nvPicPr>
        <p:blipFill rotWithShape="1">
          <a:blip r:embed="rId6">
            <a:alphaModFix/>
          </a:blip>
          <a:srcRect t="44930"/>
          <a:stretch/>
        </p:blipFill>
        <p:spPr>
          <a:xfrm>
            <a:off x="6695650" y="2145455"/>
            <a:ext cx="2409825" cy="8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238" y="2928580"/>
            <a:ext cx="1868513" cy="191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5" name="Google Shape;1805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94613" y="2928580"/>
            <a:ext cx="1868513" cy="191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6" name="Google Shape;1806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4525" y="2928580"/>
            <a:ext cx="1868513" cy="1910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7" name="Google Shape;1807;p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9338" y="2874405"/>
            <a:ext cx="1794246" cy="1794246"/>
          </a:xfrm>
          <a:prstGeom prst="rect">
            <a:avLst/>
          </a:prstGeom>
          <a:noFill/>
          <a:ln>
            <a:noFill/>
          </a:ln>
        </p:spPr>
      </p:pic>
      <p:sp>
        <p:nvSpPr>
          <p:cNvPr id="1808" name="Google Shape;1808;p52"/>
          <p:cNvSpPr txBox="1">
            <a:spLocks noGrp="1"/>
          </p:cNvSpPr>
          <p:nvPr>
            <p:ph type="title"/>
          </p:nvPr>
        </p:nvSpPr>
        <p:spPr>
          <a:xfrm>
            <a:off x="2216250" y="379000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u="sng">
                <a:latin typeface="Raleway"/>
                <a:ea typeface="Raleway"/>
                <a:cs typeface="Raleway"/>
                <a:sym typeface="Raleway"/>
              </a:rPr>
              <a:t>Our Approach</a:t>
            </a:r>
            <a:endParaRPr b="1" u="sng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9" name="Google Shape;1809;p52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35"/>
          <p:cNvSpPr txBox="1">
            <a:spLocks noGrp="1"/>
          </p:cNvSpPr>
          <p:nvPr>
            <p:ph type="title"/>
          </p:nvPr>
        </p:nvSpPr>
        <p:spPr>
          <a:xfrm>
            <a:off x="713225" y="521225"/>
            <a:ext cx="7717500" cy="572700"/>
          </a:xfrm>
          <a:prstGeom prst="rect">
            <a:avLst/>
          </a:prstGeom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latin typeface="Raleway Thin"/>
                <a:ea typeface="Raleway Thin"/>
                <a:cs typeface="Raleway Thin"/>
                <a:sym typeface="Raleway Thin"/>
              </a:rPr>
              <a:t>Outline</a:t>
            </a:r>
            <a:endParaRPr u="sng">
              <a:latin typeface="Raleway Thin"/>
              <a:ea typeface="Raleway Thin"/>
              <a:cs typeface="Raleway Thin"/>
              <a:sym typeface="Raleway Thin"/>
            </a:endParaRPr>
          </a:p>
        </p:txBody>
      </p:sp>
      <p:grpSp>
        <p:nvGrpSpPr>
          <p:cNvPr id="1569" name="Google Shape;1569;p35"/>
          <p:cNvGrpSpPr/>
          <p:nvPr/>
        </p:nvGrpSpPr>
        <p:grpSpPr>
          <a:xfrm>
            <a:off x="7587493" y="2588338"/>
            <a:ext cx="1009096" cy="1008478"/>
            <a:chOff x="1611825" y="1896250"/>
            <a:chExt cx="54200" cy="54175"/>
          </a:xfrm>
        </p:grpSpPr>
        <p:sp>
          <p:nvSpPr>
            <p:cNvPr id="1570" name="Google Shape;1570;p35"/>
            <p:cNvSpPr/>
            <p:nvPr/>
          </p:nvSpPr>
          <p:spPr>
            <a:xfrm>
              <a:off x="1613225" y="1897625"/>
              <a:ext cx="51400" cy="51425"/>
            </a:xfrm>
            <a:custGeom>
              <a:avLst/>
              <a:gdLst/>
              <a:ahLst/>
              <a:cxnLst/>
              <a:rect l="l" t="t" r="r" b="b"/>
              <a:pathLst>
                <a:path w="2056" h="2057" extrusionOk="0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5"/>
            <p:cNvSpPr/>
            <p:nvPr/>
          </p:nvSpPr>
          <p:spPr>
            <a:xfrm>
              <a:off x="1611825" y="189625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5"/>
            <p:cNvSpPr/>
            <p:nvPr/>
          </p:nvSpPr>
          <p:spPr>
            <a:xfrm>
              <a:off x="1618950" y="1903350"/>
              <a:ext cx="39775" cy="39975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5"/>
            <p:cNvSpPr/>
            <p:nvPr/>
          </p:nvSpPr>
          <p:spPr>
            <a:xfrm>
              <a:off x="1620500" y="1904925"/>
              <a:ext cx="36850" cy="36825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5"/>
            <p:cNvSpPr/>
            <p:nvPr/>
          </p:nvSpPr>
          <p:spPr>
            <a:xfrm>
              <a:off x="1633000" y="1910475"/>
              <a:ext cx="13750" cy="22950"/>
            </a:xfrm>
            <a:custGeom>
              <a:avLst/>
              <a:gdLst/>
              <a:ahLst/>
              <a:cxnLst/>
              <a:rect l="l" t="t" r="r" b="b"/>
              <a:pathLst>
                <a:path w="550" h="918" extrusionOk="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75" name="Google Shape;1575;p35"/>
          <p:cNvGrpSpPr/>
          <p:nvPr/>
        </p:nvGrpSpPr>
        <p:grpSpPr>
          <a:xfrm>
            <a:off x="6841134" y="1222701"/>
            <a:ext cx="412321" cy="412472"/>
            <a:chOff x="1611825" y="1896250"/>
            <a:chExt cx="54200" cy="54175"/>
          </a:xfrm>
        </p:grpSpPr>
        <p:sp>
          <p:nvSpPr>
            <p:cNvPr id="1576" name="Google Shape;1576;p35"/>
            <p:cNvSpPr/>
            <p:nvPr/>
          </p:nvSpPr>
          <p:spPr>
            <a:xfrm>
              <a:off x="1613225" y="1897625"/>
              <a:ext cx="51400" cy="51425"/>
            </a:xfrm>
            <a:custGeom>
              <a:avLst/>
              <a:gdLst/>
              <a:ahLst/>
              <a:cxnLst/>
              <a:rect l="l" t="t" r="r" b="b"/>
              <a:pathLst>
                <a:path w="2056" h="2057" extrusionOk="0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5"/>
            <p:cNvSpPr/>
            <p:nvPr/>
          </p:nvSpPr>
          <p:spPr>
            <a:xfrm>
              <a:off x="1611825" y="189625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5"/>
            <p:cNvSpPr/>
            <p:nvPr/>
          </p:nvSpPr>
          <p:spPr>
            <a:xfrm>
              <a:off x="1618950" y="1903350"/>
              <a:ext cx="39775" cy="39975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5"/>
            <p:cNvSpPr/>
            <p:nvPr/>
          </p:nvSpPr>
          <p:spPr>
            <a:xfrm>
              <a:off x="1620500" y="1904925"/>
              <a:ext cx="36850" cy="36825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5"/>
            <p:cNvSpPr/>
            <p:nvPr/>
          </p:nvSpPr>
          <p:spPr>
            <a:xfrm>
              <a:off x="1633000" y="1910475"/>
              <a:ext cx="13750" cy="22950"/>
            </a:xfrm>
            <a:custGeom>
              <a:avLst/>
              <a:gdLst/>
              <a:ahLst/>
              <a:cxnLst/>
              <a:rect l="l" t="t" r="r" b="b"/>
              <a:pathLst>
                <a:path w="550" h="918" extrusionOk="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1" name="Google Shape;1581;p35"/>
          <p:cNvGrpSpPr/>
          <p:nvPr/>
        </p:nvGrpSpPr>
        <p:grpSpPr>
          <a:xfrm>
            <a:off x="2167949" y="399142"/>
            <a:ext cx="502651" cy="472975"/>
            <a:chOff x="1611825" y="1896250"/>
            <a:chExt cx="54200" cy="54175"/>
          </a:xfrm>
        </p:grpSpPr>
        <p:sp>
          <p:nvSpPr>
            <p:cNvPr id="1582" name="Google Shape;1582;p35"/>
            <p:cNvSpPr/>
            <p:nvPr/>
          </p:nvSpPr>
          <p:spPr>
            <a:xfrm>
              <a:off x="1613225" y="1897625"/>
              <a:ext cx="51400" cy="51425"/>
            </a:xfrm>
            <a:custGeom>
              <a:avLst/>
              <a:gdLst/>
              <a:ahLst/>
              <a:cxnLst/>
              <a:rect l="l" t="t" r="r" b="b"/>
              <a:pathLst>
                <a:path w="2056" h="2057" extrusionOk="0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5"/>
            <p:cNvSpPr/>
            <p:nvPr/>
          </p:nvSpPr>
          <p:spPr>
            <a:xfrm>
              <a:off x="1611825" y="189625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5"/>
            <p:cNvSpPr/>
            <p:nvPr/>
          </p:nvSpPr>
          <p:spPr>
            <a:xfrm>
              <a:off x="1618950" y="1903350"/>
              <a:ext cx="39775" cy="39975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5"/>
            <p:cNvSpPr/>
            <p:nvPr/>
          </p:nvSpPr>
          <p:spPr>
            <a:xfrm>
              <a:off x="1620500" y="1904925"/>
              <a:ext cx="36850" cy="36825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5"/>
            <p:cNvSpPr/>
            <p:nvPr/>
          </p:nvSpPr>
          <p:spPr>
            <a:xfrm>
              <a:off x="1633000" y="1910475"/>
              <a:ext cx="13750" cy="22950"/>
            </a:xfrm>
            <a:custGeom>
              <a:avLst/>
              <a:gdLst/>
              <a:ahLst/>
              <a:cxnLst/>
              <a:rect l="l" t="t" r="r" b="b"/>
              <a:pathLst>
                <a:path w="550" h="918" extrusionOk="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7" name="Google Shape;1587;p35"/>
          <p:cNvGrpSpPr/>
          <p:nvPr/>
        </p:nvGrpSpPr>
        <p:grpSpPr>
          <a:xfrm>
            <a:off x="781327" y="3026080"/>
            <a:ext cx="802301" cy="877424"/>
            <a:chOff x="1611825" y="1896250"/>
            <a:chExt cx="54200" cy="54175"/>
          </a:xfrm>
        </p:grpSpPr>
        <p:sp>
          <p:nvSpPr>
            <p:cNvPr id="1588" name="Google Shape;1588;p35"/>
            <p:cNvSpPr/>
            <p:nvPr/>
          </p:nvSpPr>
          <p:spPr>
            <a:xfrm>
              <a:off x="1613225" y="1897625"/>
              <a:ext cx="51400" cy="51425"/>
            </a:xfrm>
            <a:custGeom>
              <a:avLst/>
              <a:gdLst/>
              <a:ahLst/>
              <a:cxnLst/>
              <a:rect l="l" t="t" r="r" b="b"/>
              <a:pathLst>
                <a:path w="2056" h="2057" extrusionOk="0">
                  <a:moveTo>
                    <a:pt x="1014" y="1"/>
                  </a:moveTo>
                  <a:cubicBezTo>
                    <a:pt x="466" y="1"/>
                    <a:pt x="0" y="466"/>
                    <a:pt x="0" y="1015"/>
                  </a:cubicBezTo>
                  <a:cubicBezTo>
                    <a:pt x="0" y="1591"/>
                    <a:pt x="466" y="2056"/>
                    <a:pt x="1014" y="2056"/>
                  </a:cubicBezTo>
                  <a:cubicBezTo>
                    <a:pt x="1590" y="2056"/>
                    <a:pt x="2056" y="1591"/>
                    <a:pt x="2056" y="1015"/>
                  </a:cubicBezTo>
                  <a:cubicBezTo>
                    <a:pt x="2056" y="466"/>
                    <a:pt x="1590" y="1"/>
                    <a:pt x="1014" y="1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5"/>
            <p:cNvSpPr/>
            <p:nvPr/>
          </p:nvSpPr>
          <p:spPr>
            <a:xfrm>
              <a:off x="1611825" y="1896250"/>
              <a:ext cx="54200" cy="54175"/>
            </a:xfrm>
            <a:custGeom>
              <a:avLst/>
              <a:gdLst/>
              <a:ahLst/>
              <a:cxnLst/>
              <a:rect l="l" t="t" r="r" b="b"/>
              <a:pathLst>
                <a:path w="2168" h="2167" extrusionOk="0">
                  <a:moveTo>
                    <a:pt x="1070" y="111"/>
                  </a:moveTo>
                  <a:cubicBezTo>
                    <a:pt x="1355" y="111"/>
                    <a:pt x="1591" y="229"/>
                    <a:pt x="1765" y="403"/>
                  </a:cubicBezTo>
                  <a:cubicBezTo>
                    <a:pt x="1938" y="577"/>
                    <a:pt x="2049" y="806"/>
                    <a:pt x="2049" y="1070"/>
                  </a:cubicBezTo>
                  <a:cubicBezTo>
                    <a:pt x="2049" y="1361"/>
                    <a:pt x="1938" y="1590"/>
                    <a:pt x="1765" y="1764"/>
                  </a:cubicBezTo>
                  <a:cubicBezTo>
                    <a:pt x="1591" y="1938"/>
                    <a:pt x="1355" y="2056"/>
                    <a:pt x="1070" y="2056"/>
                  </a:cubicBezTo>
                  <a:cubicBezTo>
                    <a:pt x="806" y="2056"/>
                    <a:pt x="577" y="1938"/>
                    <a:pt x="403" y="1764"/>
                  </a:cubicBezTo>
                  <a:cubicBezTo>
                    <a:pt x="230" y="1590"/>
                    <a:pt x="112" y="1361"/>
                    <a:pt x="112" y="1070"/>
                  </a:cubicBezTo>
                  <a:cubicBezTo>
                    <a:pt x="112" y="806"/>
                    <a:pt x="230" y="577"/>
                    <a:pt x="403" y="403"/>
                  </a:cubicBezTo>
                  <a:cubicBezTo>
                    <a:pt x="577" y="229"/>
                    <a:pt x="806" y="111"/>
                    <a:pt x="1070" y="111"/>
                  </a:cubicBezTo>
                  <a:close/>
                  <a:moveTo>
                    <a:pt x="1070" y="0"/>
                  </a:moveTo>
                  <a:cubicBezTo>
                    <a:pt x="487" y="0"/>
                    <a:pt x="1" y="493"/>
                    <a:pt x="1" y="1070"/>
                  </a:cubicBezTo>
                  <a:cubicBezTo>
                    <a:pt x="1" y="1674"/>
                    <a:pt x="487" y="2167"/>
                    <a:pt x="1070" y="2167"/>
                  </a:cubicBezTo>
                  <a:cubicBezTo>
                    <a:pt x="1674" y="2167"/>
                    <a:pt x="2167" y="1674"/>
                    <a:pt x="2167" y="1070"/>
                  </a:cubicBezTo>
                  <a:cubicBezTo>
                    <a:pt x="2167" y="493"/>
                    <a:pt x="1674" y="0"/>
                    <a:pt x="1070" y="0"/>
                  </a:cubicBezTo>
                  <a:close/>
                </a:path>
              </a:pathLst>
            </a:custGeom>
            <a:solidFill>
              <a:srgbClr val="FED57D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5"/>
            <p:cNvSpPr/>
            <p:nvPr/>
          </p:nvSpPr>
          <p:spPr>
            <a:xfrm>
              <a:off x="1618950" y="1903350"/>
              <a:ext cx="39775" cy="39975"/>
            </a:xfrm>
            <a:custGeom>
              <a:avLst/>
              <a:gdLst/>
              <a:ahLst/>
              <a:cxnLst/>
              <a:rect l="l" t="t" r="r" b="b"/>
              <a:pathLst>
                <a:path w="1591" h="1599" extrusionOk="0">
                  <a:moveTo>
                    <a:pt x="785" y="1"/>
                  </a:moveTo>
                  <a:cubicBezTo>
                    <a:pt x="348" y="1"/>
                    <a:pt x="0" y="348"/>
                    <a:pt x="0" y="786"/>
                  </a:cubicBezTo>
                  <a:cubicBezTo>
                    <a:pt x="0" y="1251"/>
                    <a:pt x="348" y="1598"/>
                    <a:pt x="785" y="1598"/>
                  </a:cubicBezTo>
                  <a:cubicBezTo>
                    <a:pt x="1243" y="1598"/>
                    <a:pt x="1591" y="1251"/>
                    <a:pt x="1591" y="786"/>
                  </a:cubicBezTo>
                  <a:cubicBezTo>
                    <a:pt x="1591" y="348"/>
                    <a:pt x="1243" y="1"/>
                    <a:pt x="785" y="1"/>
                  </a:cubicBezTo>
                  <a:close/>
                </a:path>
              </a:pathLst>
            </a:custGeom>
            <a:solidFill>
              <a:srgbClr val="E1871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5"/>
            <p:cNvSpPr/>
            <p:nvPr/>
          </p:nvSpPr>
          <p:spPr>
            <a:xfrm>
              <a:off x="1620500" y="1904925"/>
              <a:ext cx="36850" cy="36825"/>
            </a:xfrm>
            <a:custGeom>
              <a:avLst/>
              <a:gdLst/>
              <a:ahLst/>
              <a:cxnLst/>
              <a:rect l="l" t="t" r="r" b="b"/>
              <a:pathLst>
                <a:path w="1474" h="1473" extrusionOk="0">
                  <a:moveTo>
                    <a:pt x="723" y="0"/>
                  </a:moveTo>
                  <a:cubicBezTo>
                    <a:pt x="313" y="0"/>
                    <a:pt x="1" y="320"/>
                    <a:pt x="1" y="723"/>
                  </a:cubicBezTo>
                  <a:cubicBezTo>
                    <a:pt x="1" y="1153"/>
                    <a:pt x="313" y="1473"/>
                    <a:pt x="723" y="1473"/>
                  </a:cubicBezTo>
                  <a:cubicBezTo>
                    <a:pt x="1154" y="1473"/>
                    <a:pt x="1473" y="1153"/>
                    <a:pt x="1473" y="723"/>
                  </a:cubicBezTo>
                  <a:cubicBezTo>
                    <a:pt x="1473" y="320"/>
                    <a:pt x="1154" y="0"/>
                    <a:pt x="723" y="0"/>
                  </a:cubicBezTo>
                  <a:close/>
                </a:path>
              </a:pathLst>
            </a:custGeom>
            <a:solidFill>
              <a:srgbClr val="F6A53C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5"/>
            <p:cNvSpPr/>
            <p:nvPr/>
          </p:nvSpPr>
          <p:spPr>
            <a:xfrm>
              <a:off x="1633000" y="1910475"/>
              <a:ext cx="13750" cy="22950"/>
            </a:xfrm>
            <a:custGeom>
              <a:avLst/>
              <a:gdLst/>
              <a:ahLst/>
              <a:cxnLst/>
              <a:rect l="l" t="t" r="r" b="b"/>
              <a:pathLst>
                <a:path w="550" h="918" extrusionOk="0">
                  <a:moveTo>
                    <a:pt x="251" y="230"/>
                  </a:moveTo>
                  <a:lnTo>
                    <a:pt x="251" y="376"/>
                  </a:lnTo>
                  <a:cubicBezTo>
                    <a:pt x="209" y="355"/>
                    <a:pt x="188" y="327"/>
                    <a:pt x="188" y="292"/>
                  </a:cubicBezTo>
                  <a:cubicBezTo>
                    <a:pt x="188" y="258"/>
                    <a:pt x="209" y="237"/>
                    <a:pt x="251" y="230"/>
                  </a:cubicBezTo>
                  <a:close/>
                  <a:moveTo>
                    <a:pt x="313" y="549"/>
                  </a:moveTo>
                  <a:cubicBezTo>
                    <a:pt x="348" y="563"/>
                    <a:pt x="362" y="591"/>
                    <a:pt x="362" y="626"/>
                  </a:cubicBezTo>
                  <a:cubicBezTo>
                    <a:pt x="362" y="660"/>
                    <a:pt x="348" y="681"/>
                    <a:pt x="313" y="688"/>
                  </a:cubicBezTo>
                  <a:lnTo>
                    <a:pt x="313" y="549"/>
                  </a:lnTo>
                  <a:close/>
                  <a:moveTo>
                    <a:pt x="251" y="1"/>
                  </a:moveTo>
                  <a:lnTo>
                    <a:pt x="251" y="84"/>
                  </a:lnTo>
                  <a:cubicBezTo>
                    <a:pt x="181" y="91"/>
                    <a:pt x="119" y="112"/>
                    <a:pt x="77" y="153"/>
                  </a:cubicBezTo>
                  <a:cubicBezTo>
                    <a:pt x="29" y="195"/>
                    <a:pt x="1" y="244"/>
                    <a:pt x="1" y="306"/>
                  </a:cubicBezTo>
                  <a:cubicBezTo>
                    <a:pt x="1" y="348"/>
                    <a:pt x="8" y="376"/>
                    <a:pt x="22" y="396"/>
                  </a:cubicBezTo>
                  <a:cubicBezTo>
                    <a:pt x="29" y="410"/>
                    <a:pt x="36" y="417"/>
                    <a:pt x="43" y="431"/>
                  </a:cubicBezTo>
                  <a:cubicBezTo>
                    <a:pt x="50" y="438"/>
                    <a:pt x="56" y="445"/>
                    <a:pt x="70" y="452"/>
                  </a:cubicBezTo>
                  <a:cubicBezTo>
                    <a:pt x="84" y="466"/>
                    <a:pt x="98" y="473"/>
                    <a:pt x="105" y="473"/>
                  </a:cubicBezTo>
                  <a:cubicBezTo>
                    <a:pt x="112" y="480"/>
                    <a:pt x="133" y="487"/>
                    <a:pt x="161" y="501"/>
                  </a:cubicBezTo>
                  <a:cubicBezTo>
                    <a:pt x="188" y="508"/>
                    <a:pt x="216" y="515"/>
                    <a:pt x="251" y="521"/>
                  </a:cubicBezTo>
                  <a:lnTo>
                    <a:pt x="251" y="688"/>
                  </a:lnTo>
                  <a:cubicBezTo>
                    <a:pt x="216" y="681"/>
                    <a:pt x="195" y="653"/>
                    <a:pt x="195" y="605"/>
                  </a:cubicBezTo>
                  <a:lnTo>
                    <a:pt x="1" y="605"/>
                  </a:lnTo>
                  <a:cubicBezTo>
                    <a:pt x="1" y="674"/>
                    <a:pt x="29" y="730"/>
                    <a:pt x="70" y="765"/>
                  </a:cubicBezTo>
                  <a:cubicBezTo>
                    <a:pt x="112" y="806"/>
                    <a:pt x="175" y="827"/>
                    <a:pt x="251" y="834"/>
                  </a:cubicBezTo>
                  <a:lnTo>
                    <a:pt x="251" y="917"/>
                  </a:lnTo>
                  <a:lnTo>
                    <a:pt x="313" y="917"/>
                  </a:lnTo>
                  <a:lnTo>
                    <a:pt x="313" y="834"/>
                  </a:lnTo>
                  <a:cubicBezTo>
                    <a:pt x="383" y="827"/>
                    <a:pt x="438" y="799"/>
                    <a:pt x="487" y="758"/>
                  </a:cubicBezTo>
                  <a:cubicBezTo>
                    <a:pt x="529" y="716"/>
                    <a:pt x="549" y="667"/>
                    <a:pt x="549" y="605"/>
                  </a:cubicBezTo>
                  <a:cubicBezTo>
                    <a:pt x="549" y="528"/>
                    <a:pt x="515" y="473"/>
                    <a:pt x="452" y="438"/>
                  </a:cubicBezTo>
                  <a:cubicBezTo>
                    <a:pt x="424" y="431"/>
                    <a:pt x="383" y="417"/>
                    <a:pt x="313" y="396"/>
                  </a:cubicBezTo>
                  <a:lnTo>
                    <a:pt x="313" y="230"/>
                  </a:lnTo>
                  <a:cubicBezTo>
                    <a:pt x="348" y="244"/>
                    <a:pt x="362" y="271"/>
                    <a:pt x="369" y="306"/>
                  </a:cubicBezTo>
                  <a:lnTo>
                    <a:pt x="549" y="306"/>
                  </a:lnTo>
                  <a:cubicBezTo>
                    <a:pt x="549" y="237"/>
                    <a:pt x="529" y="181"/>
                    <a:pt x="487" y="147"/>
                  </a:cubicBezTo>
                  <a:cubicBezTo>
                    <a:pt x="445" y="112"/>
                    <a:pt x="383" y="91"/>
                    <a:pt x="313" y="84"/>
                  </a:cubicBezTo>
                  <a:lnTo>
                    <a:pt x="3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3" name="Google Shape;1593;p35"/>
          <p:cNvSpPr/>
          <p:nvPr/>
        </p:nvSpPr>
        <p:spPr>
          <a:xfrm>
            <a:off x="884391" y="1164175"/>
            <a:ext cx="1928700" cy="8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 Thin"/>
                <a:ea typeface="Raleway Thin"/>
                <a:cs typeface="Raleway Thin"/>
                <a:sym typeface="Raleway Thin"/>
              </a:rPr>
              <a:t>Context &amp; Problem</a:t>
            </a:r>
            <a:endParaRPr sz="18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4" name="Google Shape;1594;p35"/>
          <p:cNvSpPr/>
          <p:nvPr/>
        </p:nvSpPr>
        <p:spPr>
          <a:xfrm>
            <a:off x="2212138" y="3008393"/>
            <a:ext cx="1928700" cy="8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 Thin"/>
                <a:ea typeface="Raleway Thin"/>
                <a:cs typeface="Raleway Thin"/>
                <a:sym typeface="Raleway Thin"/>
              </a:rPr>
              <a:t>Approach</a:t>
            </a:r>
            <a:endParaRPr sz="22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5" name="Google Shape;1595;p35"/>
          <p:cNvSpPr/>
          <p:nvPr/>
        </p:nvSpPr>
        <p:spPr>
          <a:xfrm>
            <a:off x="5224708" y="3672766"/>
            <a:ext cx="1928700" cy="8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 Thin"/>
                <a:ea typeface="Raleway Thin"/>
                <a:cs typeface="Raleway Thin"/>
                <a:sym typeface="Raleway Thin"/>
              </a:rPr>
              <a:t>Evaluation</a:t>
            </a:r>
            <a:endParaRPr sz="22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596" name="Google Shape;1596;p35"/>
          <p:cNvSpPr/>
          <p:nvPr/>
        </p:nvSpPr>
        <p:spPr>
          <a:xfrm>
            <a:off x="4160990" y="1649373"/>
            <a:ext cx="1928700" cy="801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 Thin"/>
                <a:ea typeface="Raleway Thin"/>
                <a:cs typeface="Raleway Thin"/>
                <a:sym typeface="Raleway Thin"/>
              </a:rPr>
              <a:t>Objective</a:t>
            </a:r>
            <a:endParaRPr sz="2200">
              <a:latin typeface="Raleway Thin"/>
              <a:ea typeface="Raleway Thin"/>
              <a:cs typeface="Raleway Thin"/>
              <a:sym typeface="Raleway Thin"/>
            </a:endParaRPr>
          </a:p>
        </p:txBody>
      </p:sp>
      <p:cxnSp>
        <p:nvCxnSpPr>
          <p:cNvPr id="1597" name="Google Shape;1597;p35"/>
          <p:cNvCxnSpPr/>
          <p:nvPr/>
        </p:nvCxnSpPr>
        <p:spPr>
          <a:xfrm>
            <a:off x="2946150" y="1565500"/>
            <a:ext cx="1080600" cy="41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598" name="Google Shape;1598;p35"/>
          <p:cNvCxnSpPr/>
          <p:nvPr/>
        </p:nvCxnSpPr>
        <p:spPr>
          <a:xfrm flipH="1">
            <a:off x="4117475" y="2555725"/>
            <a:ext cx="362100" cy="40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cxnSp>
        <p:nvCxnSpPr>
          <p:cNvPr id="1599" name="Google Shape;1599;p35"/>
          <p:cNvCxnSpPr/>
          <p:nvPr/>
        </p:nvCxnSpPr>
        <p:spPr>
          <a:xfrm>
            <a:off x="4366408" y="3540166"/>
            <a:ext cx="729900" cy="45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cxnSp>
      <p:sp>
        <p:nvSpPr>
          <p:cNvPr id="1600" name="Google Shape;1600;p35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4" name="Google Shape;1814;p53"/>
          <p:cNvPicPr preferRelativeResize="0"/>
          <p:nvPr/>
        </p:nvPicPr>
        <p:blipFill rotWithShape="1">
          <a:blip r:embed="rId3">
            <a:alphaModFix/>
          </a:blip>
          <a:srcRect t="44930"/>
          <a:stretch/>
        </p:blipFill>
        <p:spPr>
          <a:xfrm>
            <a:off x="713250" y="420330"/>
            <a:ext cx="2409825" cy="8526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5" name="Google Shape;1815;p53"/>
          <p:cNvGraphicFramePr/>
          <p:nvPr/>
        </p:nvGraphicFramePr>
        <p:xfrm>
          <a:off x="2022325" y="13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{FD1FAF3E-88F8-4BAE-B604-05288CCA5222}</a:tableStyleId>
              </a:tblPr>
              <a:tblGrid>
                <a:gridCol w="2549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49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3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F1 Score</a:t>
                      </a:r>
                      <a:endParaRPr sz="1800"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74.6%</a:t>
                      </a:r>
                      <a:endParaRPr sz="1800"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Recall</a:t>
                      </a:r>
                      <a:endParaRPr sz="1800"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77.6%</a:t>
                      </a:r>
                      <a:endParaRPr sz="1800"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Precision</a:t>
                      </a:r>
                      <a:endParaRPr sz="1800"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71.8%</a:t>
                      </a:r>
                      <a:endParaRPr sz="1800"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0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Accuracy</a:t>
                      </a:r>
                      <a:endParaRPr sz="1800"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Raleway Thin"/>
                          <a:ea typeface="Raleway Thin"/>
                          <a:cs typeface="Raleway Thin"/>
                          <a:sym typeface="Raleway Thin"/>
                        </a:rPr>
                        <a:t>73.5%</a:t>
                      </a:r>
                      <a:endParaRPr sz="1800">
                        <a:latin typeface="Raleway Thin"/>
                        <a:ea typeface="Raleway Thin"/>
                        <a:cs typeface="Raleway Thin"/>
                        <a:sym typeface="Raleway Thin"/>
                      </a:endParaRPr>
                    </a:p>
                  </a:txBody>
                  <a:tcPr marL="91425" marR="91425" marT="91425" marB="91425" anchor="ctr">
                    <a:lnL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4A86E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16" name="Google Shape;1816;p53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1" name="Google Shape;1821;p54"/>
          <p:cNvPicPr preferRelativeResize="0"/>
          <p:nvPr/>
        </p:nvPicPr>
        <p:blipFill rotWithShape="1">
          <a:blip r:embed="rId3">
            <a:alphaModFix amt="52000"/>
          </a:blip>
          <a:srcRect t="-2760" b="11942"/>
          <a:stretch/>
        </p:blipFill>
        <p:spPr>
          <a:xfrm>
            <a:off x="-204850" y="-317250"/>
            <a:ext cx="9385800" cy="553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822" name="Google Shape;1822;p54"/>
          <p:cNvSpPr/>
          <p:nvPr/>
        </p:nvSpPr>
        <p:spPr>
          <a:xfrm>
            <a:off x="2671950" y="1486025"/>
            <a:ext cx="3800100" cy="11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Raleway Thin"/>
                <a:ea typeface="Raleway Thin"/>
                <a:cs typeface="Raleway Thin"/>
                <a:sym typeface="Raleway Thin"/>
              </a:rPr>
              <a:t>Approach</a:t>
            </a:r>
            <a:endParaRPr sz="2400" i="1">
              <a:latin typeface="Raleway Thin"/>
              <a:ea typeface="Raleway Thin"/>
              <a:cs typeface="Raleway Thin"/>
              <a:sym typeface="Raleway Thin"/>
            </a:endParaRPr>
          </a:p>
        </p:txBody>
      </p:sp>
      <p:sp>
        <p:nvSpPr>
          <p:cNvPr id="1823" name="Google Shape;1823;p54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p55"/>
          <p:cNvSpPr txBox="1"/>
          <p:nvPr/>
        </p:nvSpPr>
        <p:spPr>
          <a:xfrm>
            <a:off x="783450" y="974100"/>
            <a:ext cx="7577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Raleway Thin"/>
                <a:ea typeface="Raleway Thin"/>
                <a:cs typeface="Raleway Thin"/>
                <a:sym typeface="Raleway Thin"/>
              </a:rPr>
              <a:t>APPROACHES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29" name="Google Shape;182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8850" y="2004475"/>
            <a:ext cx="548700" cy="6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0" name="Google Shape;1830;p55"/>
          <p:cNvSpPr txBox="1"/>
          <p:nvPr/>
        </p:nvSpPr>
        <p:spPr>
          <a:xfrm>
            <a:off x="2765878" y="1934550"/>
            <a:ext cx="4258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Greater approval rate by lowering loan amount given to clients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1" name="Google Shape;1831;p55"/>
          <p:cNvSpPr txBox="1"/>
          <p:nvPr/>
        </p:nvSpPr>
        <p:spPr>
          <a:xfrm>
            <a:off x="2738375" y="3306150"/>
            <a:ext cx="3873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Providing better repayment process for younger adults</a:t>
            </a:r>
            <a:endParaRPr sz="17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32" name="Google Shape;1832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3325" y="3351525"/>
            <a:ext cx="548700" cy="6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55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Google Shape;1838;p5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Approach 1: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Greater approval rate by lowering loan amount given to clients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39" name="Google Shape;1839;p56"/>
          <p:cNvSpPr txBox="1">
            <a:spLocks noGrp="1"/>
          </p:cNvSpPr>
          <p:nvPr>
            <p:ph type="body" idx="1"/>
          </p:nvPr>
        </p:nvSpPr>
        <p:spPr>
          <a:xfrm>
            <a:off x="165125" y="2145200"/>
            <a:ext cx="3903900" cy="2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Based on </a:t>
            </a:r>
            <a:r>
              <a:rPr lang="en" sz="1300" b="1">
                <a:latin typeface="Raleway"/>
                <a:ea typeface="Raleway"/>
                <a:cs typeface="Raleway"/>
                <a:sym typeface="Raleway"/>
              </a:rPr>
              <a:t>Insight 7</a:t>
            </a: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: 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Highest proportion of defaulters are those that have loans of </a:t>
            </a:r>
            <a:r>
              <a:rPr lang="en" sz="1300" b="1">
                <a:latin typeface="Raleway"/>
                <a:ea typeface="Raleway"/>
                <a:cs typeface="Raleway"/>
                <a:sym typeface="Raleway"/>
              </a:rPr>
              <a:t>$300k - 600k</a:t>
            </a:r>
            <a:endParaRPr sz="1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marL="0" lvl="0" indent="457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Rejection = Loss in Potential Gains</a:t>
            </a: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40" name="Google Shape;1840;p56"/>
          <p:cNvGrpSpPr/>
          <p:nvPr/>
        </p:nvGrpSpPr>
        <p:grpSpPr>
          <a:xfrm>
            <a:off x="4069031" y="1572228"/>
            <a:ext cx="4788486" cy="2867964"/>
            <a:chOff x="3492125" y="1572275"/>
            <a:chExt cx="5365250" cy="2883825"/>
          </a:xfrm>
        </p:grpSpPr>
        <p:pic>
          <p:nvPicPr>
            <p:cNvPr id="1841" name="Google Shape;1841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92125" y="1572275"/>
              <a:ext cx="5365250" cy="2883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2" name="Google Shape;1842;p56"/>
            <p:cNvSpPr/>
            <p:nvPr/>
          </p:nvSpPr>
          <p:spPr>
            <a:xfrm>
              <a:off x="3835275" y="1611800"/>
              <a:ext cx="1392900" cy="27681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43" name="Google Shape;184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119" y="2297400"/>
            <a:ext cx="389556" cy="44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4" name="Google Shape;184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550" y="3311831"/>
            <a:ext cx="438150" cy="449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5" name="Google Shape;1845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9550" y="5291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6" name="Google Shape;1846;p56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1" name="Google Shape;1851;p5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Approach 1: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Greater approval rate by lowering loan amount given to clients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52" name="Google Shape;1852;p57"/>
          <p:cNvSpPr/>
          <p:nvPr/>
        </p:nvSpPr>
        <p:spPr>
          <a:xfrm>
            <a:off x="5090300" y="3452325"/>
            <a:ext cx="3642300" cy="995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Lower loan amount by:</a:t>
            </a:r>
            <a:br>
              <a:rPr lang="en" sz="15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2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20%</a:t>
            </a:r>
            <a:endParaRPr sz="26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53" name="Google Shape;185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00" y="1489725"/>
            <a:ext cx="4524950" cy="326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4" name="Google Shape;1854;p57"/>
          <p:cNvSpPr/>
          <p:nvPr/>
        </p:nvSpPr>
        <p:spPr>
          <a:xfrm>
            <a:off x="2038450" y="2757425"/>
            <a:ext cx="165900" cy="181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55" name="Google Shape;1855;p57"/>
          <p:cNvCxnSpPr>
            <a:stCxn id="1854" idx="4"/>
          </p:cNvCxnSpPr>
          <p:nvPr/>
        </p:nvCxnSpPr>
        <p:spPr>
          <a:xfrm flipH="1">
            <a:off x="2117500" y="2939225"/>
            <a:ext cx="3900" cy="1532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56" name="Google Shape;1856;p57"/>
          <p:cNvSpPr txBox="1"/>
          <p:nvPr/>
        </p:nvSpPr>
        <p:spPr>
          <a:xfrm>
            <a:off x="1883225" y="4303725"/>
            <a:ext cx="4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20</a:t>
            </a:r>
            <a:endParaRPr b="1">
              <a:solidFill>
                <a:srgbClr val="FF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57" name="Google Shape;1857;p57"/>
          <p:cNvGrpSpPr/>
          <p:nvPr/>
        </p:nvGrpSpPr>
        <p:grpSpPr>
          <a:xfrm>
            <a:off x="4777250" y="1569490"/>
            <a:ext cx="4193100" cy="1305271"/>
            <a:chOff x="4777250" y="1493275"/>
            <a:chExt cx="4193100" cy="1407300"/>
          </a:xfrm>
        </p:grpSpPr>
        <p:sp>
          <p:nvSpPr>
            <p:cNvPr id="1858" name="Google Shape;1858;p57"/>
            <p:cNvSpPr/>
            <p:nvPr/>
          </p:nvSpPr>
          <p:spPr>
            <a:xfrm>
              <a:off x="4777250" y="1493275"/>
              <a:ext cx="4193100" cy="1407300"/>
            </a:xfrm>
            <a:prstGeom prst="ellipse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u="sng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i="1" u="sng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i="1" u="sng">
                  <a:latin typeface="Raleway"/>
                  <a:ea typeface="Raleway"/>
                  <a:cs typeface="Raleway"/>
                  <a:sym typeface="Raleway"/>
                </a:rPr>
                <a:t>Key Considerations</a:t>
              </a:r>
              <a:endParaRPr sz="1100" b="1" i="1" u="sng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57"/>
            <p:cNvSpPr txBox="1"/>
            <p:nvPr/>
          </p:nvSpPr>
          <p:spPr>
            <a:xfrm>
              <a:off x="5311700" y="1823350"/>
              <a:ext cx="1469700" cy="8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Too much reduction will not motivate client to take up loan</a:t>
              </a:r>
              <a:endParaRPr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1860" name="Google Shape;1860;p57"/>
            <p:cNvSpPr txBox="1"/>
            <p:nvPr/>
          </p:nvSpPr>
          <p:spPr>
            <a:xfrm>
              <a:off x="6971425" y="1862325"/>
              <a:ext cx="1469700" cy="86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000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rPr>
                <a:t>Too little reduction will not benefit bank or incentivise client</a:t>
              </a:r>
              <a:endParaRPr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1861" name="Google Shape;1861;p57"/>
          <p:cNvCxnSpPr/>
          <p:nvPr/>
        </p:nvCxnSpPr>
        <p:spPr>
          <a:xfrm flipH="1">
            <a:off x="6903575" y="2913150"/>
            <a:ext cx="2700" cy="435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1862" name="Google Shape;186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" y="52910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3" name="Google Shape;186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625" y="3748324"/>
            <a:ext cx="548700" cy="54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64" name="Google Shape;1864;p57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Approach 2: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Providing better repayment process for younger adults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70" name="Google Shape;1870;p58"/>
          <p:cNvSpPr txBox="1">
            <a:spLocks noGrp="1"/>
          </p:cNvSpPr>
          <p:nvPr>
            <p:ph type="body" idx="1"/>
          </p:nvPr>
        </p:nvSpPr>
        <p:spPr>
          <a:xfrm>
            <a:off x="340400" y="2034613"/>
            <a:ext cx="3920400" cy="18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Based on </a:t>
            </a:r>
            <a:r>
              <a:rPr lang="en" sz="1300" b="1">
                <a:latin typeface="Raleway"/>
                <a:ea typeface="Raleway"/>
                <a:cs typeface="Raleway"/>
                <a:sym typeface="Raleway"/>
              </a:rPr>
              <a:t>Insight 4</a:t>
            </a: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: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Positive correlation between </a:t>
            </a:r>
            <a:r>
              <a:rPr lang="en" sz="1300" b="1">
                <a:latin typeface="Raleway"/>
                <a:ea typeface="Raleway"/>
                <a:cs typeface="Raleway"/>
                <a:sym typeface="Raleway"/>
              </a:rPr>
              <a:t>age </a:t>
            </a: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" sz="1300" b="1">
                <a:latin typeface="Raleway"/>
                <a:ea typeface="Raleway"/>
                <a:cs typeface="Raleway"/>
                <a:sym typeface="Raleway"/>
              </a:rPr>
              <a:t>ability to repay a loan</a:t>
            </a:r>
            <a:endParaRPr sz="1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Highest number of defaulters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among age groups: 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‘Below 25’</a:t>
            </a:r>
            <a:r>
              <a:rPr lang="en" sz="13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1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71" name="Google Shape;1871;p58"/>
          <p:cNvGrpSpPr/>
          <p:nvPr/>
        </p:nvGrpSpPr>
        <p:grpSpPr>
          <a:xfrm>
            <a:off x="4653601" y="1627310"/>
            <a:ext cx="4274843" cy="2520714"/>
            <a:chOff x="4013650" y="1627325"/>
            <a:chExt cx="4686300" cy="2609975"/>
          </a:xfrm>
        </p:grpSpPr>
        <p:pic>
          <p:nvPicPr>
            <p:cNvPr id="1872" name="Google Shape;1872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013650" y="1627325"/>
              <a:ext cx="4686300" cy="260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3" name="Google Shape;1873;p58"/>
            <p:cNvSpPr/>
            <p:nvPr/>
          </p:nvSpPr>
          <p:spPr>
            <a:xfrm>
              <a:off x="4258600" y="1675000"/>
              <a:ext cx="892800" cy="25623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74" name="Google Shape;187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525" y="68562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5" name="Google Shape;1875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050" y="2150525"/>
            <a:ext cx="540384" cy="609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6" name="Google Shape;1876;p58"/>
          <p:cNvGrpSpPr/>
          <p:nvPr/>
        </p:nvGrpSpPr>
        <p:grpSpPr>
          <a:xfrm>
            <a:off x="164523" y="3232412"/>
            <a:ext cx="624847" cy="670733"/>
            <a:chOff x="124860" y="3188900"/>
            <a:chExt cx="683790" cy="691050"/>
          </a:xfrm>
        </p:grpSpPr>
        <p:pic>
          <p:nvPicPr>
            <p:cNvPr id="1877" name="Google Shape;1877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24860" y="3188900"/>
              <a:ext cx="628026" cy="62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8" name="Google Shape;1878;p58"/>
            <p:cNvSpPr txBox="1"/>
            <p:nvPr/>
          </p:nvSpPr>
          <p:spPr>
            <a:xfrm>
              <a:off x="304350" y="3531050"/>
              <a:ext cx="5043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highlight>
                    <a:srgbClr val="FED57D"/>
                  </a:highlight>
                  <a:latin typeface="Montserrat"/>
                  <a:ea typeface="Montserrat"/>
                  <a:cs typeface="Montserrat"/>
                  <a:sym typeface="Montserrat"/>
                </a:rPr>
                <a:t> 25</a:t>
              </a:r>
              <a:endParaRPr sz="1000" b="1">
                <a:highlight>
                  <a:srgbClr val="FED57D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79" name="Google Shape;1879;p58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59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Approach 2: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Providing better repayment process for younger adults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85" name="Google Shape;1885;p59"/>
          <p:cNvSpPr/>
          <p:nvPr/>
        </p:nvSpPr>
        <p:spPr>
          <a:xfrm>
            <a:off x="4890675" y="1557000"/>
            <a:ext cx="2553000" cy="2264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Entering Workforce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Tuition Loans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Less Financial Experience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86" name="Google Shape;1886;p59"/>
          <p:cNvGrpSpPr/>
          <p:nvPr/>
        </p:nvGrpSpPr>
        <p:grpSpPr>
          <a:xfrm>
            <a:off x="3196650" y="2220593"/>
            <a:ext cx="1635300" cy="1252832"/>
            <a:chOff x="3196650" y="2220593"/>
            <a:chExt cx="1635300" cy="1252832"/>
          </a:xfrm>
        </p:grpSpPr>
        <p:cxnSp>
          <p:nvCxnSpPr>
            <p:cNvPr id="1887" name="Google Shape;1887;p59"/>
            <p:cNvCxnSpPr/>
            <p:nvPr/>
          </p:nvCxnSpPr>
          <p:spPr>
            <a:xfrm rot="10800000" flipH="1">
              <a:off x="3196650" y="2454325"/>
              <a:ext cx="1635300" cy="10191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  <p:sp>
          <p:nvSpPr>
            <p:cNvPr id="1888" name="Google Shape;1888;p59"/>
            <p:cNvSpPr txBox="1"/>
            <p:nvPr/>
          </p:nvSpPr>
          <p:spPr>
            <a:xfrm rot="-1933185">
              <a:off x="3559420" y="2488909"/>
              <a:ext cx="1121973" cy="40026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Montserrat"/>
                  <a:ea typeface="Montserrat"/>
                  <a:cs typeface="Montserrat"/>
                  <a:sym typeface="Montserrat"/>
                </a:rPr>
                <a:t>Why?</a:t>
              </a:r>
              <a:endParaRPr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1889" name="Google Shape;188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25" y="6947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0" name="Google Shape;1890;p59"/>
          <p:cNvSpPr txBox="1">
            <a:spLocks noGrp="1"/>
          </p:cNvSpPr>
          <p:nvPr>
            <p:ph type="body" idx="1"/>
          </p:nvPr>
        </p:nvSpPr>
        <p:spPr>
          <a:xfrm>
            <a:off x="340400" y="2034613"/>
            <a:ext cx="3920400" cy="18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Based on </a:t>
            </a:r>
            <a:r>
              <a:rPr lang="en" sz="13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Insight 4</a:t>
            </a: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:</a:t>
            </a:r>
            <a:b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Positive correlation between </a:t>
            </a:r>
            <a:r>
              <a:rPr lang="en" sz="13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age </a:t>
            </a:r>
            <a:r>
              <a:rPr lang="en" sz="1300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and </a:t>
            </a:r>
            <a:r>
              <a:rPr lang="en" sz="1300" b="1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ability to repay a loan</a:t>
            </a:r>
            <a:endParaRPr sz="1300" b="1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Highest number of defaulters</a:t>
            </a:r>
            <a:br>
              <a:rPr lang="en" sz="1300">
                <a:latin typeface="Raleway"/>
                <a:ea typeface="Raleway"/>
                <a:cs typeface="Raleway"/>
                <a:sym typeface="Raleway"/>
              </a:rPr>
            </a:br>
            <a:r>
              <a:rPr lang="en" sz="1300">
                <a:latin typeface="Raleway"/>
                <a:ea typeface="Raleway"/>
                <a:cs typeface="Raleway"/>
                <a:sym typeface="Raleway"/>
              </a:rPr>
              <a:t>among age groups: </a:t>
            </a:r>
            <a:r>
              <a:rPr lang="en" sz="1500" b="1">
                <a:latin typeface="Raleway"/>
                <a:ea typeface="Raleway"/>
                <a:cs typeface="Raleway"/>
                <a:sym typeface="Raleway"/>
              </a:rPr>
              <a:t>‘Below 25’</a:t>
            </a:r>
            <a:r>
              <a:rPr lang="en" sz="1300" b="1">
                <a:latin typeface="Raleway"/>
                <a:ea typeface="Raleway"/>
                <a:cs typeface="Raleway"/>
                <a:sym typeface="Raleway"/>
              </a:rPr>
              <a:t> </a:t>
            </a:r>
            <a:endParaRPr sz="1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4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891" name="Google Shape;1891;p59"/>
          <p:cNvGrpSpPr/>
          <p:nvPr/>
        </p:nvGrpSpPr>
        <p:grpSpPr>
          <a:xfrm>
            <a:off x="164523" y="3232412"/>
            <a:ext cx="624847" cy="670733"/>
            <a:chOff x="124860" y="3188900"/>
            <a:chExt cx="683790" cy="691050"/>
          </a:xfrm>
        </p:grpSpPr>
        <p:pic>
          <p:nvPicPr>
            <p:cNvPr id="1892" name="Google Shape;1892;p5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4860" y="3188900"/>
              <a:ext cx="628026" cy="6280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3" name="Google Shape;1893;p59"/>
            <p:cNvSpPr txBox="1"/>
            <p:nvPr/>
          </p:nvSpPr>
          <p:spPr>
            <a:xfrm>
              <a:off x="304350" y="3531050"/>
              <a:ext cx="504300" cy="34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 b="1">
                  <a:highlight>
                    <a:srgbClr val="FED57D"/>
                  </a:highlight>
                  <a:latin typeface="Montserrat"/>
                  <a:ea typeface="Montserrat"/>
                  <a:cs typeface="Montserrat"/>
                  <a:sym typeface="Montserrat"/>
                </a:rPr>
                <a:t> 25</a:t>
              </a:r>
              <a:endParaRPr sz="1000" b="1">
                <a:highlight>
                  <a:srgbClr val="FED57D"/>
                </a:highlight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894" name="Google Shape;1894;p59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1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"/>
                                        <p:tgtEl>
                                          <p:spTgt spid="1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60"/>
          <p:cNvSpPr/>
          <p:nvPr/>
        </p:nvSpPr>
        <p:spPr>
          <a:xfrm>
            <a:off x="3742775" y="3777088"/>
            <a:ext cx="1680900" cy="102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0" name="Google Shape;1900;p6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Approach 2: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Raleway"/>
                <a:ea typeface="Raleway"/>
                <a:cs typeface="Raleway"/>
                <a:sym typeface="Raleway"/>
              </a:rPr>
              <a:t>Providing better repayment process for younger adults</a:t>
            </a:r>
            <a:endParaRPr sz="20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01" name="Google Shape;190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25" y="670275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3378" y="2343125"/>
            <a:ext cx="457251" cy="45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09276" y="3840051"/>
            <a:ext cx="1525425" cy="941105"/>
          </a:xfrm>
          <a:prstGeom prst="rect">
            <a:avLst/>
          </a:prstGeom>
          <a:noFill/>
          <a:ln>
            <a:noFill/>
          </a:ln>
        </p:spPr>
      </p:pic>
      <p:sp>
        <p:nvSpPr>
          <p:cNvPr id="1904" name="Google Shape;1904;p60"/>
          <p:cNvSpPr/>
          <p:nvPr/>
        </p:nvSpPr>
        <p:spPr>
          <a:xfrm>
            <a:off x="4173509" y="3856516"/>
            <a:ext cx="290700" cy="92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5" name="Google Shape;1905;p60"/>
          <p:cNvSpPr/>
          <p:nvPr/>
        </p:nvSpPr>
        <p:spPr>
          <a:xfrm>
            <a:off x="3882809" y="3857217"/>
            <a:ext cx="290700" cy="92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6" name="Google Shape;1906;p60"/>
          <p:cNvSpPr/>
          <p:nvPr/>
        </p:nvSpPr>
        <p:spPr>
          <a:xfrm>
            <a:off x="4464209" y="3857216"/>
            <a:ext cx="290700" cy="92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7" name="Google Shape;1907;p60"/>
          <p:cNvSpPr/>
          <p:nvPr/>
        </p:nvSpPr>
        <p:spPr>
          <a:xfrm>
            <a:off x="4754909" y="3857216"/>
            <a:ext cx="290700" cy="92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8" name="Google Shape;1908;p60"/>
          <p:cNvSpPr/>
          <p:nvPr/>
        </p:nvSpPr>
        <p:spPr>
          <a:xfrm>
            <a:off x="5045609" y="3859970"/>
            <a:ext cx="290700" cy="924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09" name="Google Shape;1909;p60"/>
          <p:cNvCxnSpPr/>
          <p:nvPr/>
        </p:nvCxnSpPr>
        <p:spPr>
          <a:xfrm>
            <a:off x="4073684" y="4039292"/>
            <a:ext cx="1162800" cy="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910" name="Google Shape;1910;p60"/>
          <p:cNvGrpSpPr/>
          <p:nvPr/>
        </p:nvGrpSpPr>
        <p:grpSpPr>
          <a:xfrm>
            <a:off x="1629388" y="1725000"/>
            <a:ext cx="2400600" cy="1998300"/>
            <a:chOff x="1857988" y="1725000"/>
            <a:chExt cx="2400600" cy="1998300"/>
          </a:xfrm>
        </p:grpSpPr>
        <p:sp>
          <p:nvSpPr>
            <p:cNvPr id="1911" name="Google Shape;1911;p60"/>
            <p:cNvSpPr/>
            <p:nvPr/>
          </p:nvSpPr>
          <p:spPr>
            <a:xfrm>
              <a:off x="1857988" y="1725000"/>
              <a:ext cx="2400600" cy="1998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aleway"/>
                  <a:ea typeface="Raleway"/>
                  <a:cs typeface="Raleway"/>
                  <a:sym typeface="Raleway"/>
                </a:rPr>
                <a:t>Extend Repayment Period</a:t>
              </a: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912" name="Google Shape;1912;p6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663925" y="1989226"/>
              <a:ext cx="777445" cy="7539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3" name="Google Shape;1913;p60"/>
          <p:cNvGrpSpPr/>
          <p:nvPr/>
        </p:nvGrpSpPr>
        <p:grpSpPr>
          <a:xfrm>
            <a:off x="5114004" y="1725000"/>
            <a:ext cx="2400600" cy="1998300"/>
            <a:chOff x="4885404" y="1725000"/>
            <a:chExt cx="2400600" cy="1998300"/>
          </a:xfrm>
        </p:grpSpPr>
        <p:sp>
          <p:nvSpPr>
            <p:cNvPr id="1914" name="Google Shape;1914;p60"/>
            <p:cNvSpPr/>
            <p:nvPr/>
          </p:nvSpPr>
          <p:spPr>
            <a:xfrm>
              <a:off x="4885404" y="1725000"/>
              <a:ext cx="2400600" cy="1998300"/>
            </a:xfrm>
            <a:prstGeom prst="roundRect">
              <a:avLst>
                <a:gd name="adj" fmla="val 16667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Raleway"/>
                  <a:ea typeface="Raleway"/>
                  <a:cs typeface="Raleway"/>
                  <a:sym typeface="Raleway"/>
                </a:rPr>
                <a:t>Impose Scaled Interest Rate</a:t>
              </a:r>
              <a:endParaRPr sz="1600" b="1">
                <a:latin typeface="Raleway"/>
                <a:ea typeface="Raleway"/>
                <a:cs typeface="Raleway"/>
                <a:sym typeface="Raleway"/>
              </a:endParaRPr>
            </a:p>
          </p:txBody>
        </p:sp>
        <p:pic>
          <p:nvPicPr>
            <p:cNvPr id="1915" name="Google Shape;1915;p6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720675" y="2038350"/>
              <a:ext cx="777454" cy="7539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16" name="Google Shape;1916;p60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1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1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1" name="Google Shape;1921;p61"/>
          <p:cNvPicPr preferRelativeResize="0"/>
          <p:nvPr/>
        </p:nvPicPr>
        <p:blipFill rotWithShape="1">
          <a:blip r:embed="rId3">
            <a:alphaModFix amt="52000"/>
          </a:blip>
          <a:srcRect t="-2760" b="11942"/>
          <a:stretch/>
        </p:blipFill>
        <p:spPr>
          <a:xfrm>
            <a:off x="-204850" y="-317250"/>
            <a:ext cx="9385800" cy="553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22" name="Google Shape;1922;p61"/>
          <p:cNvSpPr/>
          <p:nvPr/>
        </p:nvSpPr>
        <p:spPr>
          <a:xfrm>
            <a:off x="2671950" y="1486025"/>
            <a:ext cx="3800100" cy="11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Vidaloka"/>
                <a:ea typeface="Vidaloka"/>
                <a:cs typeface="Vidaloka"/>
                <a:sym typeface="Vidaloka"/>
              </a:rPr>
              <a:t>Evaluation</a:t>
            </a:r>
            <a:endParaRPr sz="2400" i="1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923" name="Google Shape;1923;p61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28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8" name="Google Shape;1928;p6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i="1">
                <a:latin typeface="Raleway"/>
                <a:ea typeface="Raleway"/>
                <a:cs typeface="Raleway"/>
                <a:sym typeface="Raleway"/>
              </a:rPr>
              <a:t>Evaluating Approach 1:</a:t>
            </a:r>
            <a:endParaRPr sz="2700" b="1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Greater approval rate by lowering loan amount given to clients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1929" name="Google Shape;1929;p62"/>
          <p:cNvGrpSpPr/>
          <p:nvPr/>
        </p:nvGrpSpPr>
        <p:grpSpPr>
          <a:xfrm>
            <a:off x="1963329" y="1395651"/>
            <a:ext cx="4510155" cy="3343203"/>
            <a:chOff x="4173050" y="1509875"/>
            <a:chExt cx="4257675" cy="3152775"/>
          </a:xfrm>
        </p:grpSpPr>
        <p:pic>
          <p:nvPicPr>
            <p:cNvPr id="1930" name="Google Shape;1930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173050" y="1509875"/>
              <a:ext cx="4257675" cy="3152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1" name="Google Shape;1931;p62"/>
            <p:cNvSpPr/>
            <p:nvPr/>
          </p:nvSpPr>
          <p:spPr>
            <a:xfrm>
              <a:off x="5954475" y="2646800"/>
              <a:ext cx="276300" cy="316200"/>
            </a:xfrm>
            <a:prstGeom prst="ellipse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32" name="Google Shape;1932;p62"/>
            <p:cNvCxnSpPr/>
            <p:nvPr/>
          </p:nvCxnSpPr>
          <p:spPr>
            <a:xfrm>
              <a:off x="4351865" y="2766941"/>
              <a:ext cx="1727400" cy="18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1933" name="Google Shape;1933;p62"/>
            <p:cNvSpPr txBox="1"/>
            <p:nvPr/>
          </p:nvSpPr>
          <p:spPr>
            <a:xfrm>
              <a:off x="4515300" y="2622750"/>
              <a:ext cx="548700" cy="290400"/>
            </a:xfrm>
            <a:prstGeom prst="rect">
              <a:avLst/>
            </a:prstGeom>
            <a:solidFill>
              <a:srgbClr val="FBFDFC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 b="1">
                  <a:solidFill>
                    <a:srgbClr val="FF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18.23%</a:t>
              </a:r>
              <a:endParaRPr sz="800" b="1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934" name="Google Shape;1934;p62"/>
          <p:cNvSpPr/>
          <p:nvPr/>
        </p:nvSpPr>
        <p:spPr>
          <a:xfrm>
            <a:off x="4803250" y="3325750"/>
            <a:ext cx="3627600" cy="9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Lowers potential losses by </a:t>
            </a:r>
            <a:br>
              <a:rPr lang="en" sz="1700">
                <a:latin typeface="Raleway"/>
                <a:ea typeface="Raleway"/>
                <a:cs typeface="Raleway"/>
                <a:sym typeface="Raleway"/>
              </a:rPr>
            </a:b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$762,597,495.00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7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(18.23%)</a:t>
            </a:r>
            <a:endParaRPr sz="1700"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35" name="Google Shape;1935;p62"/>
          <p:cNvCxnSpPr/>
          <p:nvPr/>
        </p:nvCxnSpPr>
        <p:spPr>
          <a:xfrm>
            <a:off x="3966265" y="2763900"/>
            <a:ext cx="5100" cy="17025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1936" name="Google Shape;193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50" y="5291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7" name="Google Shape;1937;p62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5" name="Google Shape;1605;p36"/>
          <p:cNvPicPr preferRelativeResize="0"/>
          <p:nvPr/>
        </p:nvPicPr>
        <p:blipFill rotWithShape="1">
          <a:blip r:embed="rId3">
            <a:alphaModFix amt="52000"/>
          </a:blip>
          <a:srcRect t="-2760" b="11942"/>
          <a:stretch/>
        </p:blipFill>
        <p:spPr>
          <a:xfrm>
            <a:off x="-204850" y="-317250"/>
            <a:ext cx="9385800" cy="553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06" name="Google Shape;1606;p36"/>
          <p:cNvSpPr/>
          <p:nvPr/>
        </p:nvSpPr>
        <p:spPr>
          <a:xfrm>
            <a:off x="2671950" y="1486025"/>
            <a:ext cx="3800100" cy="11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Raleway"/>
                <a:ea typeface="Raleway"/>
                <a:cs typeface="Raleway"/>
                <a:sym typeface="Raleway"/>
              </a:rPr>
              <a:t>Context:</a:t>
            </a:r>
            <a:endParaRPr sz="3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 i="1">
                <a:latin typeface="Raleway"/>
                <a:ea typeface="Raleway"/>
                <a:cs typeface="Raleway"/>
                <a:sym typeface="Raleway"/>
              </a:rPr>
              <a:t>Loan Default</a:t>
            </a:r>
            <a:endParaRPr sz="2400" b="1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7" name="Google Shape;1607;p36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p63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 i="1">
                <a:latin typeface="Raleway"/>
                <a:ea typeface="Raleway"/>
                <a:cs typeface="Raleway"/>
                <a:sym typeface="Raleway"/>
              </a:rPr>
              <a:t>Evaluating Approach 2:</a:t>
            </a:r>
            <a:endParaRPr sz="2700" b="1" i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Providing better repayment process for younger adults</a:t>
            </a:r>
            <a:endParaRPr sz="17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3" name="Google Shape;1943;p63"/>
          <p:cNvSpPr/>
          <p:nvPr/>
        </p:nvSpPr>
        <p:spPr>
          <a:xfrm>
            <a:off x="2844125" y="3325775"/>
            <a:ext cx="3455700" cy="95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Raleway"/>
                <a:ea typeface="Raleway"/>
                <a:cs typeface="Raleway"/>
                <a:sym typeface="Raleway"/>
              </a:rPr>
              <a:t>Increase in Interest Income by </a:t>
            </a:r>
            <a:r>
              <a:rPr lang="en" sz="1700" b="1">
                <a:latin typeface="Montserrat"/>
                <a:ea typeface="Montserrat"/>
                <a:cs typeface="Montserrat"/>
                <a:sym typeface="Montserrat"/>
              </a:rPr>
              <a:t>$393,106,511.23 </a:t>
            </a:r>
            <a:r>
              <a:rPr lang="en" sz="1700" b="1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(8.03%)</a:t>
            </a:r>
            <a:endParaRPr sz="1700"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4" name="Google Shape;1944;p63"/>
          <p:cNvSpPr/>
          <p:nvPr/>
        </p:nvSpPr>
        <p:spPr>
          <a:xfrm>
            <a:off x="2346698" y="1472738"/>
            <a:ext cx="1968300" cy="13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Extend Repayment Period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45" name="Google Shape;1945;p63"/>
          <p:cNvSpPr/>
          <p:nvPr/>
        </p:nvSpPr>
        <p:spPr>
          <a:xfrm>
            <a:off x="4828999" y="1472738"/>
            <a:ext cx="1968300" cy="1398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Raleway"/>
                <a:ea typeface="Raleway"/>
                <a:cs typeface="Raleway"/>
                <a:sym typeface="Raleway"/>
              </a:rPr>
              <a:t>Impose Scaled Interest Rate</a:t>
            </a:r>
            <a:endParaRPr sz="16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6" name="Google Shape;19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525" y="609425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63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2" name="Google Shape;1952;p64"/>
          <p:cNvPicPr preferRelativeResize="0"/>
          <p:nvPr/>
        </p:nvPicPr>
        <p:blipFill rotWithShape="1">
          <a:blip r:embed="rId3">
            <a:alphaModFix amt="52000"/>
          </a:blip>
          <a:srcRect t="-2760" b="11942"/>
          <a:stretch/>
        </p:blipFill>
        <p:spPr>
          <a:xfrm>
            <a:off x="-204850" y="-317250"/>
            <a:ext cx="9385800" cy="553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53" name="Google Shape;1953;p64"/>
          <p:cNvSpPr/>
          <p:nvPr/>
        </p:nvSpPr>
        <p:spPr>
          <a:xfrm>
            <a:off x="2671950" y="1486025"/>
            <a:ext cx="3800100" cy="11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Raleway"/>
                <a:ea typeface="Raleway"/>
                <a:cs typeface="Raleway"/>
                <a:sym typeface="Raleway"/>
              </a:rPr>
              <a:t>Conclusion</a:t>
            </a:r>
            <a:endParaRPr sz="2900" b="1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4" name="Google Shape;1954;p64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31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9" name="Google Shape;1959;p65"/>
          <p:cNvPicPr preferRelativeResize="0"/>
          <p:nvPr/>
        </p:nvPicPr>
        <p:blipFill rotWithShape="1">
          <a:blip r:embed="rId3">
            <a:alphaModFix amt="52000"/>
          </a:blip>
          <a:srcRect t="-2760" b="11942"/>
          <a:stretch/>
        </p:blipFill>
        <p:spPr>
          <a:xfrm>
            <a:off x="-204850" y="-317250"/>
            <a:ext cx="9385800" cy="553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960" name="Google Shape;1960;p65"/>
          <p:cNvSpPr/>
          <p:nvPr/>
        </p:nvSpPr>
        <p:spPr>
          <a:xfrm>
            <a:off x="2671950" y="1486025"/>
            <a:ext cx="3800100" cy="11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latin typeface="Raleway"/>
                <a:ea typeface="Raleway"/>
                <a:cs typeface="Raleway"/>
                <a:sym typeface="Raleway"/>
              </a:rPr>
              <a:t>Thank You</a:t>
            </a:r>
            <a:endParaRPr sz="33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 b="1" i="1">
                <a:latin typeface="Raleway"/>
                <a:ea typeface="Raleway"/>
                <a:cs typeface="Raleway"/>
                <a:sym typeface="Raleway"/>
              </a:rPr>
              <a:t>Q &amp; A</a:t>
            </a:r>
            <a:endParaRPr sz="2900" b="1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1" name="Google Shape;1961;p65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2080">
            <a:off x="590175" y="2509450"/>
            <a:ext cx="1318206" cy="100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3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What Constitutes A Loan Default?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614" name="Google Shape;161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2707" y="1017725"/>
            <a:ext cx="1923075" cy="194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078" y="1813600"/>
            <a:ext cx="2850575" cy="22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8800" y="1289900"/>
            <a:ext cx="1697743" cy="3307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7" name="Google Shape;161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471510">
            <a:off x="2941732" y="1980119"/>
            <a:ext cx="900139" cy="45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8" name="Google Shape;161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2036365">
            <a:off x="6049706" y="2026544"/>
            <a:ext cx="900140" cy="4500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9" name="Google Shape;1619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0799969">
            <a:off x="3494026" y="3345413"/>
            <a:ext cx="2883674" cy="100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0" name="Google Shape;1620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5013" y="3055738"/>
            <a:ext cx="1580774" cy="158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37"/>
          <p:cNvSpPr txBox="1"/>
          <p:nvPr/>
        </p:nvSpPr>
        <p:spPr>
          <a:xfrm>
            <a:off x="6998800" y="875150"/>
            <a:ext cx="1431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Raleway"/>
                <a:ea typeface="Raleway"/>
                <a:cs typeface="Raleway"/>
                <a:sym typeface="Raleway"/>
              </a:rPr>
              <a:t>Bob</a:t>
            </a:r>
            <a:endParaRPr sz="22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22" name="Google Shape;1622;p37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7" name="Google Shape;1627;p3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How Do Banks Earn?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28" name="Google Shape;162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75" y="1017725"/>
            <a:ext cx="3602800" cy="14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9" name="Google Shape;1629;p38"/>
          <p:cNvSpPr txBox="1">
            <a:spLocks noGrp="1"/>
          </p:cNvSpPr>
          <p:nvPr>
            <p:ph type="title"/>
          </p:nvPr>
        </p:nvSpPr>
        <p:spPr>
          <a:xfrm>
            <a:off x="4207875" y="2485150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But...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30" name="Google Shape;163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0076" y="3078438"/>
            <a:ext cx="1537825" cy="15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38"/>
          <p:cNvSpPr txBox="1">
            <a:spLocks noGrp="1"/>
          </p:cNvSpPr>
          <p:nvPr>
            <p:ph type="title"/>
          </p:nvPr>
        </p:nvSpPr>
        <p:spPr>
          <a:xfrm>
            <a:off x="5627450" y="3456900"/>
            <a:ext cx="1097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>
                <a:latin typeface="Raleway"/>
                <a:ea typeface="Raleway"/>
                <a:cs typeface="Raleway"/>
                <a:sym typeface="Raleway"/>
              </a:rPr>
              <a:t>&gt;&gt;&gt;</a:t>
            </a:r>
            <a:endParaRPr sz="3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2" name="Google Shape;1632;p38"/>
          <p:cNvSpPr txBox="1">
            <a:spLocks noGrp="1"/>
          </p:cNvSpPr>
          <p:nvPr>
            <p:ph type="title"/>
          </p:nvPr>
        </p:nvSpPr>
        <p:spPr>
          <a:xfrm>
            <a:off x="6498225" y="3570713"/>
            <a:ext cx="187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Interest 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33" name="Google Shape;1633;p38"/>
          <p:cNvSpPr/>
          <p:nvPr/>
        </p:nvSpPr>
        <p:spPr>
          <a:xfrm rot="-435806">
            <a:off x="2318525" y="1796099"/>
            <a:ext cx="4711451" cy="158668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0">
                <a:ln w="9525" cap="flat" cmpd="sng">
                  <a:solidFill>
                    <a:srgbClr val="E06666"/>
                  </a:solidFill>
                  <a:prstDash val="solid"/>
                  <a:round/>
                  <a:headEnd type="none" w="sm" len="sm"/>
                  <a:tailEnd type="none" w="sm" len="sm"/>
                </a:ln>
                <a:solidFill>
                  <a:srgbClr val="F4CCCC"/>
                </a:solidFill>
                <a:latin typeface="Special Elite"/>
              </a:rPr>
              <a:t>HOW?</a:t>
            </a:r>
          </a:p>
        </p:txBody>
      </p:sp>
      <p:sp>
        <p:nvSpPr>
          <p:cNvPr id="1634" name="Google Shape;1634;p38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39"/>
          <p:cNvSpPr txBox="1"/>
          <p:nvPr/>
        </p:nvSpPr>
        <p:spPr>
          <a:xfrm>
            <a:off x="1824553" y="2148138"/>
            <a:ext cx="183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False Positives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0" name="Google Shape;1640;p39"/>
          <p:cNvSpPr txBox="1"/>
          <p:nvPr/>
        </p:nvSpPr>
        <p:spPr>
          <a:xfrm>
            <a:off x="5859402" y="2148150"/>
            <a:ext cx="199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Raleway"/>
                <a:ea typeface="Raleway"/>
                <a:cs typeface="Raleway"/>
                <a:sym typeface="Raleway"/>
              </a:rPr>
              <a:t>False Negatives</a:t>
            </a:r>
            <a:endParaRPr sz="1800" b="1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41" name="Google Shape;164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403" y="2123247"/>
            <a:ext cx="388684" cy="3936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39"/>
          <p:cNvSpPr txBox="1"/>
          <p:nvPr/>
        </p:nvSpPr>
        <p:spPr>
          <a:xfrm>
            <a:off x="1093035" y="2651538"/>
            <a:ext cx="2577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Reduce Default Rates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3" name="Google Shape;1643;p39"/>
          <p:cNvSpPr txBox="1"/>
          <p:nvPr/>
        </p:nvSpPr>
        <p:spPr>
          <a:xfrm>
            <a:off x="5299850" y="2604950"/>
            <a:ext cx="25230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Prevent Potential Non-Defaulters From Being Rejected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44" name="Google Shape;1644;p39"/>
          <p:cNvSpPr txBox="1">
            <a:spLocks noGrp="1"/>
          </p:cNvSpPr>
          <p:nvPr>
            <p:ph type="title"/>
          </p:nvPr>
        </p:nvSpPr>
        <p:spPr>
          <a:xfrm>
            <a:off x="1128800" y="2030238"/>
            <a:ext cx="436200" cy="54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 Thin"/>
                <a:ea typeface="Raleway Thin"/>
                <a:cs typeface="Raleway Thin"/>
                <a:sym typeface="Raleway Thin"/>
              </a:rPr>
              <a:t>%</a:t>
            </a:r>
            <a:endParaRPr>
              <a:latin typeface="Raleway Thin"/>
              <a:ea typeface="Raleway Thin"/>
              <a:cs typeface="Raleway Thin"/>
              <a:sym typeface="Raleway Thin"/>
            </a:endParaRPr>
          </a:p>
        </p:txBody>
      </p:sp>
      <p:pic>
        <p:nvPicPr>
          <p:cNvPr id="1645" name="Google Shape;164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19">
            <a:off x="5484863" y="2193399"/>
            <a:ext cx="437599" cy="218796"/>
          </a:xfrm>
          <a:prstGeom prst="rect">
            <a:avLst/>
          </a:prstGeom>
          <a:noFill/>
          <a:ln>
            <a:noFill/>
          </a:ln>
        </p:spPr>
      </p:pic>
      <p:sp>
        <p:nvSpPr>
          <p:cNvPr id="1646" name="Google Shape;1646;p39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647" name="Google Shape;1647;p39"/>
          <p:cNvSpPr txBox="1"/>
          <p:nvPr/>
        </p:nvSpPr>
        <p:spPr>
          <a:xfrm>
            <a:off x="156050" y="342450"/>
            <a:ext cx="483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Every Bank’s Objective </a:t>
            </a:r>
            <a:endParaRPr/>
          </a:p>
        </p:txBody>
      </p:sp>
      <p:pic>
        <p:nvPicPr>
          <p:cNvPr id="1648" name="Google Shape;164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19">
            <a:off x="1492148" y="2205436"/>
            <a:ext cx="437599" cy="2187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49" name="Google Shape;1649;p39"/>
          <p:cNvCxnSpPr/>
          <p:nvPr/>
        </p:nvCxnSpPr>
        <p:spPr>
          <a:xfrm>
            <a:off x="4414575" y="1724150"/>
            <a:ext cx="0" cy="205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False Positive Example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55" name="Google Shape;1655;p40"/>
          <p:cNvPicPr preferRelativeResize="0"/>
          <p:nvPr/>
        </p:nvPicPr>
        <p:blipFill rotWithShape="1">
          <a:blip r:embed="rId3">
            <a:alphaModFix/>
          </a:blip>
          <a:srcRect l="30128" t="22162" r="28869" b="17971"/>
          <a:stretch/>
        </p:blipFill>
        <p:spPr>
          <a:xfrm>
            <a:off x="1008275" y="1318475"/>
            <a:ext cx="1566600" cy="22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40"/>
          <p:cNvSpPr/>
          <p:nvPr/>
        </p:nvSpPr>
        <p:spPr>
          <a:xfrm>
            <a:off x="1623850" y="1822375"/>
            <a:ext cx="145800" cy="166500"/>
          </a:xfrm>
          <a:prstGeom prst="ellipse">
            <a:avLst/>
          </a:prstGeom>
          <a:solidFill>
            <a:srgbClr val="6AA84F"/>
          </a:solidFill>
          <a:ln w="9525" cap="flat" cmpd="sng">
            <a:solidFill>
              <a:srgbClr val="6AA84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1657" name="Google Shape;1657;p40"/>
          <p:cNvSpPr txBox="1"/>
          <p:nvPr/>
        </p:nvSpPr>
        <p:spPr>
          <a:xfrm>
            <a:off x="510875" y="3498475"/>
            <a:ext cx="25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Initial </a:t>
            </a:r>
            <a:r>
              <a:rPr lang="en" b="1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Approval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By The Bank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8" name="Google Shape;1658;p40"/>
          <p:cNvSpPr/>
          <p:nvPr/>
        </p:nvSpPr>
        <p:spPr>
          <a:xfrm>
            <a:off x="3348075" y="2029050"/>
            <a:ext cx="2076600" cy="86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40"/>
          <p:cNvSpPr txBox="1"/>
          <p:nvPr/>
        </p:nvSpPr>
        <p:spPr>
          <a:xfrm>
            <a:off x="3475125" y="2262150"/>
            <a:ext cx="179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6 months later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60" name="Google Shape;1660;p40"/>
          <p:cNvPicPr preferRelativeResize="0"/>
          <p:nvPr/>
        </p:nvPicPr>
        <p:blipFill rotWithShape="1">
          <a:blip r:embed="rId4">
            <a:alphaModFix/>
          </a:blip>
          <a:srcRect l="14649" r="14337"/>
          <a:stretch/>
        </p:blipFill>
        <p:spPr>
          <a:xfrm>
            <a:off x="6016537" y="1624186"/>
            <a:ext cx="1923113" cy="167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40"/>
          <p:cNvSpPr txBox="1"/>
          <p:nvPr/>
        </p:nvSpPr>
        <p:spPr>
          <a:xfrm>
            <a:off x="5777774" y="3498475"/>
            <a:ext cx="25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Running off </a:t>
            </a:r>
            <a:r>
              <a:rPr lang="en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without paying</a:t>
            </a:r>
            <a:endParaRPr b="1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62" name="Google Shape;1662;p40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4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4711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False Negative Example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68" name="Google Shape;1668;p41"/>
          <p:cNvPicPr preferRelativeResize="0"/>
          <p:nvPr/>
        </p:nvPicPr>
        <p:blipFill rotWithShape="1">
          <a:blip r:embed="rId3">
            <a:alphaModFix/>
          </a:blip>
          <a:srcRect l="30128" t="22162" r="28869" b="17971"/>
          <a:stretch/>
        </p:blipFill>
        <p:spPr>
          <a:xfrm>
            <a:off x="1008275" y="1318475"/>
            <a:ext cx="1566600" cy="228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69" name="Google Shape;1669;p41"/>
          <p:cNvSpPr/>
          <p:nvPr/>
        </p:nvSpPr>
        <p:spPr>
          <a:xfrm>
            <a:off x="1623850" y="1822375"/>
            <a:ext cx="145800" cy="166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0000"/>
              </a:highlight>
            </a:endParaRPr>
          </a:p>
        </p:txBody>
      </p:sp>
      <p:sp>
        <p:nvSpPr>
          <p:cNvPr id="1670" name="Google Shape;1670;p41"/>
          <p:cNvSpPr txBox="1"/>
          <p:nvPr/>
        </p:nvSpPr>
        <p:spPr>
          <a:xfrm>
            <a:off x="510875" y="3506650"/>
            <a:ext cx="256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Initial </a:t>
            </a:r>
            <a:r>
              <a:rPr lang="en" b="1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Rejection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by the Bank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1" name="Google Shape;1671;p41"/>
          <p:cNvSpPr/>
          <p:nvPr/>
        </p:nvSpPr>
        <p:spPr>
          <a:xfrm>
            <a:off x="3335475" y="2029050"/>
            <a:ext cx="2089200" cy="86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41"/>
          <p:cNvSpPr txBox="1"/>
          <p:nvPr/>
        </p:nvSpPr>
        <p:spPr>
          <a:xfrm>
            <a:off x="3475125" y="2262150"/>
            <a:ext cx="145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6 months later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3" name="Google Shape;1673;p41"/>
          <p:cNvSpPr txBox="1"/>
          <p:nvPr/>
        </p:nvSpPr>
        <p:spPr>
          <a:xfrm>
            <a:off x="6084375" y="3506650"/>
            <a:ext cx="135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AA84F"/>
                </a:solidFill>
                <a:latin typeface="Raleway"/>
                <a:ea typeface="Raleway"/>
                <a:cs typeface="Raleway"/>
                <a:sym typeface="Raleway"/>
              </a:rPr>
              <a:t>Ready to Pay</a:t>
            </a:r>
            <a:endParaRPr b="1">
              <a:solidFill>
                <a:srgbClr val="6AA84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74" name="Google Shape;16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9025" y="1668000"/>
            <a:ext cx="1678382" cy="18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37275" y="2412581"/>
            <a:ext cx="1125674" cy="920081"/>
          </a:xfrm>
          <a:prstGeom prst="rect">
            <a:avLst/>
          </a:prstGeom>
          <a:noFill/>
          <a:ln>
            <a:noFill/>
          </a:ln>
        </p:spPr>
      </p:pic>
      <p:sp>
        <p:nvSpPr>
          <p:cNvPr id="1676" name="Google Shape;1676;p41"/>
          <p:cNvSpPr txBox="1"/>
          <p:nvPr/>
        </p:nvSpPr>
        <p:spPr>
          <a:xfrm>
            <a:off x="3295425" y="2814750"/>
            <a:ext cx="195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Potentially Approved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77" name="Google Shape;1677;p41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42"/>
          <p:cNvPicPr preferRelativeResize="0"/>
          <p:nvPr/>
        </p:nvPicPr>
        <p:blipFill rotWithShape="1">
          <a:blip r:embed="rId3">
            <a:alphaModFix amt="52000"/>
          </a:blip>
          <a:srcRect t="-2760" b="11942"/>
          <a:stretch/>
        </p:blipFill>
        <p:spPr>
          <a:xfrm>
            <a:off x="-204850" y="-317250"/>
            <a:ext cx="9385800" cy="553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683" name="Google Shape;1683;p42"/>
          <p:cNvSpPr/>
          <p:nvPr/>
        </p:nvSpPr>
        <p:spPr>
          <a:xfrm>
            <a:off x="2671950" y="1486025"/>
            <a:ext cx="3800100" cy="11451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 b="1">
                <a:latin typeface="Raleway"/>
                <a:ea typeface="Raleway"/>
                <a:cs typeface="Raleway"/>
                <a:sym typeface="Raleway"/>
              </a:rPr>
              <a:t>Objective</a:t>
            </a:r>
            <a:endParaRPr sz="2800" b="1" i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84" name="Google Shape;1684;p42"/>
          <p:cNvSpPr txBox="1">
            <a:spLocks noGrp="1"/>
          </p:cNvSpPr>
          <p:nvPr>
            <p:ph type="sldNum" idx="12"/>
          </p:nvPr>
        </p:nvSpPr>
        <p:spPr>
          <a:xfrm>
            <a:off x="8556784" y="48260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inimalist Business Slides by Slidesgo">
  <a:themeElements>
    <a:clrScheme name="Simple Light">
      <a:dk1>
        <a:srgbClr val="000000"/>
      </a:dk1>
      <a:lt1>
        <a:srgbClr val="F5F2EE"/>
      </a:lt1>
      <a:dk2>
        <a:srgbClr val="000000"/>
      </a:dk2>
      <a:lt2>
        <a:srgbClr val="EEEEEE"/>
      </a:lt2>
      <a:accent1>
        <a:srgbClr val="3F3533"/>
      </a:accent1>
      <a:accent2>
        <a:srgbClr val="3F3533"/>
      </a:accent2>
      <a:accent3>
        <a:srgbClr val="3F3533"/>
      </a:accent3>
      <a:accent4>
        <a:srgbClr val="3F3533"/>
      </a:accent4>
      <a:accent5>
        <a:srgbClr val="3F3533"/>
      </a:accent5>
      <a:accent6>
        <a:srgbClr val="3F353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Microsoft Macintosh PowerPoint</Application>
  <PresentationFormat>On-screen Show (16:9)</PresentationFormat>
  <Paragraphs>206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6" baseType="lpstr">
      <vt:lpstr>Raleway</vt:lpstr>
      <vt:lpstr>Merriweather Light</vt:lpstr>
      <vt:lpstr>Crimson Text</vt:lpstr>
      <vt:lpstr>Arial</vt:lpstr>
      <vt:lpstr>Montserrat</vt:lpstr>
      <vt:lpstr>Open Sans SemiBold</vt:lpstr>
      <vt:lpstr>Open Sans</vt:lpstr>
      <vt:lpstr>Raleway Thin</vt:lpstr>
      <vt:lpstr>Special Elite</vt:lpstr>
      <vt:lpstr>Lato</vt:lpstr>
      <vt:lpstr>Josefin Sans</vt:lpstr>
      <vt:lpstr>Vidaloka</vt:lpstr>
      <vt:lpstr>Russo One</vt:lpstr>
      <vt:lpstr>Minimalist Business Slides by Slidesgo</vt:lpstr>
      <vt:lpstr>DSA3101 Assignment 1 Group 2</vt:lpstr>
      <vt:lpstr>Outline</vt:lpstr>
      <vt:lpstr>PowerPoint Presentation</vt:lpstr>
      <vt:lpstr>What Constitutes A Loan Default?</vt:lpstr>
      <vt:lpstr>How Do Banks Earn? </vt:lpstr>
      <vt:lpstr>%</vt:lpstr>
      <vt:lpstr>False Positive Example </vt:lpstr>
      <vt:lpstr>False Negative Example </vt:lpstr>
      <vt:lpstr>PowerPoint Presentation</vt:lpstr>
      <vt:lpstr>Objective</vt:lpstr>
      <vt:lpstr>PowerPoint Presentation</vt:lpstr>
      <vt:lpstr>Diving into Our Data</vt:lpstr>
      <vt:lpstr>PowerPoint Presentation</vt:lpstr>
      <vt:lpstr>PowerPoint Presentation</vt:lpstr>
      <vt:lpstr>Credit Scoring</vt:lpstr>
      <vt:lpstr>PowerPoint Presentation</vt:lpstr>
      <vt:lpstr>PowerPoint Presentation</vt:lpstr>
      <vt:lpstr>Example Of A ScoreCard</vt:lpstr>
      <vt:lpstr>Our Approach</vt:lpstr>
      <vt:lpstr>PowerPoint Presentation</vt:lpstr>
      <vt:lpstr>PowerPoint Presentation</vt:lpstr>
      <vt:lpstr>PowerPoint Presentation</vt:lpstr>
      <vt:lpstr>Approach 1: Greater approval rate by lowering loan amount given to clients</vt:lpstr>
      <vt:lpstr>Approach 1: Greater approval rate by lowering loan amount given to clients</vt:lpstr>
      <vt:lpstr>Approach 2: Providing better repayment process for younger adults</vt:lpstr>
      <vt:lpstr>Approach 2: Providing better repayment process for younger adults</vt:lpstr>
      <vt:lpstr>Approach 2: Providing better repayment process for younger adults</vt:lpstr>
      <vt:lpstr>PowerPoint Presentation</vt:lpstr>
      <vt:lpstr>Evaluating Approach 1: Greater approval rate by lowering loan amount given to clients</vt:lpstr>
      <vt:lpstr>Evaluating Approach 2: Providing better repayment process for younger adults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DSA3101 Assignment 1 Group 2</dc:title>
  <cp:lastModifiedBy>Lua Jun An</cp:lastModifiedBy>
  <cp:revision>1</cp:revision>
  <dcterms:modified xsi:type="dcterms:W3CDTF">2021-09-15T14:59:06Z</dcterms:modified>
</cp:coreProperties>
</file>